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8" r:id="rId3"/>
    <p:sldId id="259" r:id="rId4"/>
    <p:sldId id="260" r:id="rId5"/>
    <p:sldId id="261" r:id="rId6"/>
    <p:sldId id="262" r:id="rId7"/>
    <p:sldId id="263" r:id="rId8"/>
    <p:sldId id="264" r:id="rId9"/>
    <p:sldId id="256" r:id="rId10"/>
    <p:sldId id="267" r:id="rId11"/>
    <p:sldId id="271" r:id="rId12"/>
    <p:sldId id="268" r:id="rId13"/>
    <p:sldId id="270" r:id="rId14"/>
    <p:sldId id="272" r:id="rId15"/>
    <p:sldId id="269" r:id="rId16"/>
    <p:sldId id="265" r:id="rId17"/>
    <p:sldId id="26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745"/>
  </p:normalViewPr>
  <p:slideViewPr>
    <p:cSldViewPr snapToGrid="0">
      <p:cViewPr varScale="1">
        <p:scale>
          <a:sx n="106" d="100"/>
          <a:sy n="106" d="100"/>
        </p:scale>
        <p:origin x="6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B788E-6C30-6E4F-A401-784D369E6163}" type="datetimeFigureOut">
              <a:rPr kumimoji="1" lang="zh-CN" altLang="en-US" smtClean="0"/>
              <a:t>2025/4/17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54167-E74E-6141-B28F-99BE26FA0B04}" type="slidenum">
              <a:rPr kumimoji="1" lang="zh-CN" altLang="en-US" smtClean="0"/>
              <a:t>‹#›</a:t>
            </a:fld>
            <a:endParaRPr kumimoji="1" lang="zh-CN" altLang="en-US"/>
          </a:p>
        </p:txBody>
      </p:sp>
    </p:spTree>
    <p:extLst>
      <p:ext uri="{BB962C8B-B14F-4D97-AF65-F5344CB8AC3E}">
        <p14:creationId xmlns:p14="http://schemas.microsoft.com/office/powerpoint/2010/main" val="449571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1354167-E74E-6141-B28F-99BE26FA0B04}" type="slidenum">
              <a:rPr kumimoji="1" lang="zh-CN" altLang="en-US" smtClean="0"/>
              <a:t>3</a:t>
            </a:fld>
            <a:endParaRPr kumimoji="1" lang="zh-CN" altLang="en-US"/>
          </a:p>
        </p:txBody>
      </p:sp>
    </p:spTree>
    <p:extLst>
      <p:ext uri="{BB962C8B-B14F-4D97-AF65-F5344CB8AC3E}">
        <p14:creationId xmlns:p14="http://schemas.microsoft.com/office/powerpoint/2010/main" val="2845874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EA3C9-3410-FBC4-8DE9-06282794D46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5C82D33-ED5A-3B80-E022-0EA38422A7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389EE6C-01C1-8D49-52C7-14A6111C2C4F}"/>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5" name="页脚占位符 4">
            <a:extLst>
              <a:ext uri="{FF2B5EF4-FFF2-40B4-BE49-F238E27FC236}">
                <a16:creationId xmlns:a16="http://schemas.microsoft.com/office/drawing/2014/main" id="{E53F7220-4C1A-AE52-2900-56C650A72EA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C854AA1-F716-1DDA-E04D-53A33184E7C9}"/>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1008357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B4CFA-87D7-5AE9-E4C0-DB40A5D7588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8429F5A-56D7-3FA1-B391-8F16B78F27E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06D993F-AA87-B9DE-91AC-730A115A81C8}"/>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5" name="页脚占位符 4">
            <a:extLst>
              <a:ext uri="{FF2B5EF4-FFF2-40B4-BE49-F238E27FC236}">
                <a16:creationId xmlns:a16="http://schemas.microsoft.com/office/drawing/2014/main" id="{D8A83E16-157D-D232-6F6F-6057267D453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FF066BB-DC48-8FB4-989E-35A79DB5CA2A}"/>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1331809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4E0D667-5B49-9CF4-EBAC-A0C5F88AE9B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A3D4CF6-6215-680E-AAF4-358F9F4A772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6241EA7-557D-DD9E-9DFC-B879046975CA}"/>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5" name="页脚占位符 4">
            <a:extLst>
              <a:ext uri="{FF2B5EF4-FFF2-40B4-BE49-F238E27FC236}">
                <a16:creationId xmlns:a16="http://schemas.microsoft.com/office/drawing/2014/main" id="{8CC41765-3938-7BE0-6B0C-D9765E06925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C4DB121-1FF0-F275-6C92-3CA27A2460FF}"/>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390947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DE156-4CD5-2350-89EE-F1EFEE7BB4D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F9B6020-123A-6D46-A3F0-A5BF25FD48CB}"/>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841C011-113D-EED9-9309-F66D67BA0A46}"/>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5" name="页脚占位符 4">
            <a:extLst>
              <a:ext uri="{FF2B5EF4-FFF2-40B4-BE49-F238E27FC236}">
                <a16:creationId xmlns:a16="http://schemas.microsoft.com/office/drawing/2014/main" id="{480D16BA-EB39-D77A-D7F2-17D86F3CACC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C4066C9-FF1F-32B9-2DDA-50BD3152C858}"/>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254864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080EE-5030-085A-9AAB-D1D9C2D38D0A}"/>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0DDB485-56C2-281E-A8DE-E9DD3F6F4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CF7368E-A8F1-CECF-463C-8554DF9A8B37}"/>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5" name="页脚占位符 4">
            <a:extLst>
              <a:ext uri="{FF2B5EF4-FFF2-40B4-BE49-F238E27FC236}">
                <a16:creationId xmlns:a16="http://schemas.microsoft.com/office/drawing/2014/main" id="{53B71088-3C15-0CC7-FFD9-8BC94F979BE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34AC053-34D3-B8F5-50B4-8D79A435A84B}"/>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749055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AC7CA-6E6B-5867-A0A1-AFC4A806BE2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80A7878-2BB8-DFF8-84E0-B56378B393E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56AD35C-2B6D-FBD6-03BE-5FCDB95C7C0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E7B2D35-8AFF-5043-5645-BDBA65744AD8}"/>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6" name="页脚占位符 5">
            <a:extLst>
              <a:ext uri="{FF2B5EF4-FFF2-40B4-BE49-F238E27FC236}">
                <a16:creationId xmlns:a16="http://schemas.microsoft.com/office/drawing/2014/main" id="{9CB6A98B-1120-1BAA-63C7-62DC08711F4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E64E7CB-8BE8-0988-9BD9-9780BC492686}"/>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132838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C87BF-1E2A-F846-969F-8E1EF27CBA1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7CDFB5A-0CC8-9FA5-EC85-6DFFB5BA4A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B825F14-5483-8DB8-1E1D-03F1D9A2D33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461A317-B8F4-4157-5A98-F84B041053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DFD04F5-9A6B-8D74-1B6F-3F49EF691EB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2D76441-A72A-0DCC-6CE5-010ECA417971}"/>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8" name="页脚占位符 7">
            <a:extLst>
              <a:ext uri="{FF2B5EF4-FFF2-40B4-BE49-F238E27FC236}">
                <a16:creationId xmlns:a16="http://schemas.microsoft.com/office/drawing/2014/main" id="{4C37391C-7081-3005-0B7F-E52A64FEAA2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BDC9F56-573A-3568-9CC6-5C744B2DF01A}"/>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77076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5D7AF-CD40-7946-6CAB-DEB3BB6C7B4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18D4AF0-E76B-7590-E914-CB5F080E582A}"/>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4" name="页脚占位符 3">
            <a:extLst>
              <a:ext uri="{FF2B5EF4-FFF2-40B4-BE49-F238E27FC236}">
                <a16:creationId xmlns:a16="http://schemas.microsoft.com/office/drawing/2014/main" id="{6B8F2CCE-5088-9BC0-A257-81FE0409CB0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B45173F-F571-CD2B-EE89-0BE16E6888F2}"/>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157724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591798-5C1D-C0DE-F96B-EE11FE31A769}"/>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3" name="页脚占位符 2">
            <a:extLst>
              <a:ext uri="{FF2B5EF4-FFF2-40B4-BE49-F238E27FC236}">
                <a16:creationId xmlns:a16="http://schemas.microsoft.com/office/drawing/2014/main" id="{56F4681D-3442-294A-3C15-6D8B6EE4789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85328077-0286-6B57-018A-C3B5B395D5E7}"/>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836590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1A5F4-4CE6-3F98-E33C-FF5321045C3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1C36769-7D76-510A-965C-0D8DD7BA49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B49A222B-3370-FFC0-E6CB-CE41893F1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E3FE9B8-60E8-1F78-20F8-FC1373259229}"/>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6" name="页脚占位符 5">
            <a:extLst>
              <a:ext uri="{FF2B5EF4-FFF2-40B4-BE49-F238E27FC236}">
                <a16:creationId xmlns:a16="http://schemas.microsoft.com/office/drawing/2014/main" id="{33D5FDF3-5710-8477-84E3-0D9E7E3BB3F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F10C328-7F30-8D4E-DDA4-1467B62D9828}"/>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177648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78066-CD7C-4DF5-17E6-A5A71AC3175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F5BEF01B-1E94-DB89-71B4-7E86A41D6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54C5F06-E934-13DC-866E-8D1449D83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40054B3-ADA4-D6C5-9305-C2E998526939}"/>
              </a:ext>
            </a:extLst>
          </p:cNvPr>
          <p:cNvSpPr>
            <a:spLocks noGrp="1"/>
          </p:cNvSpPr>
          <p:nvPr>
            <p:ph type="dt" sz="half" idx="10"/>
          </p:nvPr>
        </p:nvSpPr>
        <p:spPr/>
        <p:txBody>
          <a:bodyPr/>
          <a:lstStyle/>
          <a:p>
            <a:fld id="{31F2594C-0384-8A4F-BD19-956C431A3036}" type="datetimeFigureOut">
              <a:rPr kumimoji="1" lang="zh-CN" altLang="en-US" smtClean="0"/>
              <a:t>2025/4/17</a:t>
            </a:fld>
            <a:endParaRPr kumimoji="1" lang="zh-CN" altLang="en-US"/>
          </a:p>
        </p:txBody>
      </p:sp>
      <p:sp>
        <p:nvSpPr>
          <p:cNvPr id="6" name="页脚占位符 5">
            <a:extLst>
              <a:ext uri="{FF2B5EF4-FFF2-40B4-BE49-F238E27FC236}">
                <a16:creationId xmlns:a16="http://schemas.microsoft.com/office/drawing/2014/main" id="{45E28B6B-0D2F-045E-DCEA-746F2B67A4F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A52AEDE-9A9A-29BD-64FC-303255CC8088}"/>
              </a:ext>
            </a:extLst>
          </p:cNvPr>
          <p:cNvSpPr>
            <a:spLocks noGrp="1"/>
          </p:cNvSpPr>
          <p:nvPr>
            <p:ph type="sldNum" sz="quarter" idx="12"/>
          </p:nvPr>
        </p:nvSpPr>
        <p:spPr/>
        <p:txBody>
          <a:body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3585974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F441FD-D4D1-8694-1FD9-2564484B89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9BB5E42-0396-48E5-2AFF-A3EE93953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700FF2B-227D-2994-FB4D-B3E35695C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2594C-0384-8A4F-BD19-956C431A3036}" type="datetimeFigureOut">
              <a:rPr kumimoji="1" lang="zh-CN" altLang="en-US" smtClean="0"/>
              <a:t>2025/4/17</a:t>
            </a:fld>
            <a:endParaRPr kumimoji="1" lang="zh-CN" altLang="en-US"/>
          </a:p>
        </p:txBody>
      </p:sp>
      <p:sp>
        <p:nvSpPr>
          <p:cNvPr id="5" name="页脚占位符 4">
            <a:extLst>
              <a:ext uri="{FF2B5EF4-FFF2-40B4-BE49-F238E27FC236}">
                <a16:creationId xmlns:a16="http://schemas.microsoft.com/office/drawing/2014/main" id="{BC902BC6-AD68-B8AC-D083-188E982AE8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4070EA1-C43F-87F0-4D54-5B43547BAA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0082E8-BD2C-4649-9F8B-AE87B9D0CF62}" type="slidenum">
              <a:rPr kumimoji="1" lang="zh-CN" altLang="en-US" smtClean="0"/>
              <a:t>‹#›</a:t>
            </a:fld>
            <a:endParaRPr kumimoji="1" lang="zh-CN" altLang="en-US"/>
          </a:p>
        </p:txBody>
      </p:sp>
    </p:spTree>
    <p:extLst>
      <p:ext uri="{BB962C8B-B14F-4D97-AF65-F5344CB8AC3E}">
        <p14:creationId xmlns:p14="http://schemas.microsoft.com/office/powerpoint/2010/main" val="2647105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ee.com/Supob/MathorCup2025" TargetMode="External"/><Relationship Id="rId7" Type="http://schemas.openxmlformats.org/officeDocument/2006/relationships/image" Target="../media/image16.png"/><Relationship Id="rId2" Type="http://schemas.openxmlformats.org/officeDocument/2006/relationships/hyperlink" Target="https://aistudio.baidu.com/projectdetail/9021898"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paddlepaddle.org.cn/documentation/docs/zh/api/paddle/io/DataLoader_cn.html#dataload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https://rte.weiyun.baidu.com/wiki/attach/image/api/imageDownloadAddress?attachId=96bed5cdf6dd441482d7ad3831be59b5&amp;docGuid=g66kwf3gvRyr0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ailto:&#31639;&#21147;&#39046;&#21462;&#35831;&#21457;&#36865;&#37038;&#20214;&#21040;dingjin05@baidu.co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D39B2D6-5BF8-92F6-55D5-6FCFA8D2201A}"/>
              </a:ext>
            </a:extLst>
          </p:cNvPr>
          <p:cNvSpPr txBox="1"/>
          <p:nvPr/>
        </p:nvSpPr>
        <p:spPr>
          <a:xfrm>
            <a:off x="6096000" y="751343"/>
            <a:ext cx="5780858" cy="5355312"/>
          </a:xfrm>
          <a:prstGeom prst="rect">
            <a:avLst/>
          </a:prstGeom>
          <a:noFill/>
        </p:spPr>
        <p:txBody>
          <a:bodyPr wrap="square">
            <a:spAutoFit/>
          </a:bodyPr>
          <a:lstStyle/>
          <a:p>
            <a:pPr indent="304800" algn="just"/>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在空气动力学领域，空气阻力对汽车以及航空航天工业中载具的性能和效率有着至关重要的影响。以往的研究表明，预测这种阻力需要借助先进的工业仿真软件进行大规模流体力学模拟仿真，而该模拟过程不仅算法复杂，依赖工程经验和高性能计算集群，而且极为耗时，这极大地阻碍了设计的快速迭代开发以及实时气动性能优化。最近，深度学习技术，特别是 </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AI</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技术的发展，为该问题的求解提供了新的解决方法。这一技术突破不仅对汽车和航空航天行业有影响，还在风能、建筑、船舶和无人机设计等领域展现出跨学科革命性的应用潜力。虽然人工智能技术为快速精确地预测风阻带来了范式转变，但现有的机器学习模型的泛化能力仍存在显著局限性。例如，当车辆几何形状发生变化时，模型对训练集分布外的几何特征缺乏鲁棒性，预测误差会急剧增大，无法保持稳定的预测精度。多数模型和竞赛未能系统地评估算法在任意几何拓扑和多模态数据集上的泛化性能。针对这一关键问题，本次竞赛提出了面向任意三维形状车辆的快速阻力预测挑战任务，旨在研究具有强泛化能力的深度学习模型。</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pic>
        <p:nvPicPr>
          <p:cNvPr id="1028" name="Picture 4">
            <a:extLst>
              <a:ext uri="{FF2B5EF4-FFF2-40B4-BE49-F238E27FC236}">
                <a16:creationId xmlns:a16="http://schemas.microsoft.com/office/drawing/2014/main" id="{0F91EE8E-FC5A-CDFD-5F5B-124DD0D91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2" y="2628811"/>
            <a:ext cx="6032288" cy="347784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E45710E-0925-EB11-433A-5ED10221F2E8}"/>
              </a:ext>
            </a:extLst>
          </p:cNvPr>
          <p:cNvSpPr txBox="1"/>
          <p:nvPr/>
        </p:nvSpPr>
        <p:spPr>
          <a:xfrm>
            <a:off x="63712" y="1216242"/>
            <a:ext cx="6093822" cy="646331"/>
          </a:xfrm>
          <a:prstGeom prst="rect">
            <a:avLst/>
          </a:prstGeom>
          <a:noFill/>
        </p:spPr>
        <p:txBody>
          <a:bodyPr wrap="square">
            <a:spAutoFit/>
          </a:bodyPr>
          <a:lstStyle/>
          <a:p>
            <a:pPr algn="ctr"/>
            <a:r>
              <a:rPr kumimoji="1" lang="zh-CN" altLang="zh-CN" sz="3600" dirty="0">
                <a:latin typeface="Songti SC" panose="02010600040101010101" pitchFamily="2" charset="-122"/>
                <a:ea typeface="Songti SC" panose="02010600040101010101" pitchFamily="2" charset="-122"/>
              </a:rPr>
              <a:t>汽车风阻预测</a:t>
            </a:r>
          </a:p>
        </p:txBody>
      </p:sp>
    </p:spTree>
    <p:extLst>
      <p:ext uri="{BB962C8B-B14F-4D97-AF65-F5344CB8AC3E}">
        <p14:creationId xmlns:p14="http://schemas.microsoft.com/office/powerpoint/2010/main" val="198040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D08189E-EBFC-A521-8329-8A564DC89926}"/>
              </a:ext>
            </a:extLst>
          </p:cNvPr>
          <p:cNvSpPr txBox="1"/>
          <p:nvPr/>
        </p:nvSpPr>
        <p:spPr>
          <a:xfrm>
            <a:off x="394063" y="396150"/>
            <a:ext cx="10783274" cy="1200329"/>
          </a:xfrm>
          <a:prstGeom prst="rect">
            <a:avLst/>
          </a:prstGeom>
          <a:noFill/>
        </p:spPr>
        <p:txBody>
          <a:bodyPr wrap="square">
            <a:spAutoFit/>
          </a:bodyPr>
          <a:lstStyle/>
          <a:p>
            <a:r>
              <a:rPr lang="zh-CN" altLang="en-US" dirty="0"/>
              <a:t>赛题说明、数据集、代码均在链接里面，可以直接使用，目前提供</a:t>
            </a:r>
            <a:r>
              <a:rPr lang="en-US" altLang="zh-CN" dirty="0"/>
              <a:t>2</a:t>
            </a:r>
            <a:r>
              <a:rPr lang="zh-CN" altLang="en-US" dirty="0"/>
              <a:t>个链接供学生选择：</a:t>
            </a:r>
            <a:endParaRPr lang="en-US" altLang="zh-CN" dirty="0"/>
          </a:p>
          <a:p>
            <a:r>
              <a:rPr lang="zh-CN" altLang="en-US" dirty="0"/>
              <a:t>星河社区项目链接：</a:t>
            </a:r>
            <a:r>
              <a:rPr lang="zh-CN" altLang="en-US" dirty="0">
                <a:hlinkClick r:id="rId2"/>
              </a:rPr>
              <a:t>https://aistudio.baidu.com/projectdetail/9021898</a:t>
            </a:r>
            <a:endParaRPr lang="en-US" altLang="zh-CN" dirty="0"/>
          </a:p>
          <a:p>
            <a:r>
              <a:rPr lang="zh-CN" altLang="en-US" dirty="0"/>
              <a:t>代码仓库：</a:t>
            </a:r>
            <a:r>
              <a:rPr lang="zh-CN" altLang="en-US" dirty="0">
                <a:hlinkClick r:id="rId3"/>
              </a:rPr>
              <a:t>https://gitee.com/Supob/MathorCup2025</a:t>
            </a:r>
            <a:endParaRPr lang="en-US" altLang="zh-CN" dirty="0"/>
          </a:p>
          <a:p>
            <a:r>
              <a:rPr lang="zh-CN" altLang="en-US" dirty="0"/>
              <a:t>学生根据情况，自己选择一个进行训练推理即可</a:t>
            </a:r>
          </a:p>
        </p:txBody>
      </p:sp>
      <p:sp>
        <p:nvSpPr>
          <p:cNvPr id="2" name="文本框 1">
            <a:extLst>
              <a:ext uri="{FF2B5EF4-FFF2-40B4-BE49-F238E27FC236}">
                <a16:creationId xmlns:a16="http://schemas.microsoft.com/office/drawing/2014/main" id="{BFFCE414-DEAD-ACEB-3CD2-B49CFF6C62F6}"/>
              </a:ext>
            </a:extLst>
          </p:cNvPr>
          <p:cNvSpPr txBox="1"/>
          <p:nvPr/>
        </p:nvSpPr>
        <p:spPr>
          <a:xfrm>
            <a:off x="394062" y="1596479"/>
            <a:ext cx="11541263" cy="1477328"/>
          </a:xfrm>
          <a:prstGeom prst="rect">
            <a:avLst/>
          </a:prstGeom>
          <a:noFill/>
        </p:spPr>
        <p:txBody>
          <a:bodyPr wrap="square" rtlCol="0">
            <a:spAutoFit/>
          </a:bodyPr>
          <a:lstStyle/>
          <a:p>
            <a:r>
              <a:rPr kumimoji="1" lang="zh-CN" altLang="en-US" dirty="0"/>
              <a:t>星河社区训练步骤说明：</a:t>
            </a:r>
            <a:endParaRPr kumimoji="1" lang="en-US" altLang="zh-CN" dirty="0"/>
          </a:p>
          <a:p>
            <a:r>
              <a:rPr kumimoji="1" lang="en-US" altLang="zh-CN" dirty="0"/>
              <a:t>1.</a:t>
            </a:r>
            <a:r>
              <a:rPr kumimoji="1" lang="zh-CN" altLang="en-US" dirty="0"/>
              <a:t>注册登录</a:t>
            </a:r>
            <a:r>
              <a:rPr kumimoji="1" lang="en-US" altLang="zh-CN" dirty="0"/>
              <a:t>AI</a:t>
            </a:r>
            <a:r>
              <a:rPr kumimoji="1" lang="zh-CN" altLang="en-US" dirty="0"/>
              <a:t> </a:t>
            </a:r>
            <a:r>
              <a:rPr kumimoji="1" lang="en-US" altLang="zh-CN" dirty="0"/>
              <a:t>Studio</a:t>
            </a:r>
            <a:r>
              <a:rPr kumimoji="1" lang="zh-CN" altLang="en-US" dirty="0"/>
              <a:t>（有百度账号的可以直接登录，建议以手机号作为唯一登录识别，避免出现多账号情况，多账号内容不互通）</a:t>
            </a:r>
            <a:endParaRPr kumimoji="1" lang="en-US" altLang="zh-CN" dirty="0"/>
          </a:p>
          <a:p>
            <a:r>
              <a:rPr kumimoji="1" lang="en-US" altLang="zh-CN" dirty="0"/>
              <a:t>2.</a:t>
            </a:r>
            <a:r>
              <a:rPr kumimoji="1" lang="zh-CN" altLang="en-US" dirty="0"/>
              <a:t>找到</a:t>
            </a:r>
            <a:r>
              <a:rPr kumimoji="1" lang="en" altLang="zh-CN" dirty="0" err="1"/>
              <a:t>MathorCup</a:t>
            </a:r>
            <a:r>
              <a:rPr kumimoji="1" lang="zh-CN" altLang="en-US" dirty="0"/>
              <a:t>数学应用挑战赛</a:t>
            </a:r>
            <a:r>
              <a:rPr kumimoji="1" lang="en-US" altLang="zh-CN" dirty="0"/>
              <a:t>-</a:t>
            </a:r>
            <a:r>
              <a:rPr kumimoji="1" lang="zh-CN" altLang="en-US" dirty="0"/>
              <a:t>赛道</a:t>
            </a:r>
            <a:r>
              <a:rPr kumimoji="1" lang="en" altLang="zh-CN" dirty="0"/>
              <a:t>A</a:t>
            </a:r>
            <a:r>
              <a:rPr kumimoji="1" lang="zh-CN" altLang="en" dirty="0"/>
              <a:t>：</a:t>
            </a:r>
            <a:r>
              <a:rPr kumimoji="1" lang="zh-CN" altLang="en-US" dirty="0"/>
              <a:t>汽车风阻预测这个比赛，点击报名，如有其他队友，可以复制链接邀请队员</a:t>
            </a:r>
          </a:p>
        </p:txBody>
      </p:sp>
      <p:pic>
        <p:nvPicPr>
          <p:cNvPr id="3" name="图片 2">
            <a:extLst>
              <a:ext uri="{FF2B5EF4-FFF2-40B4-BE49-F238E27FC236}">
                <a16:creationId xmlns:a16="http://schemas.microsoft.com/office/drawing/2014/main" id="{4AC74BD8-B9F2-CD2A-9D0D-2BAC46A837BA}"/>
              </a:ext>
            </a:extLst>
          </p:cNvPr>
          <p:cNvPicPr>
            <a:picLocks noChangeAspect="1"/>
          </p:cNvPicPr>
          <p:nvPr/>
        </p:nvPicPr>
        <p:blipFill>
          <a:blip r:embed="rId4"/>
          <a:stretch>
            <a:fillRect/>
          </a:stretch>
        </p:blipFill>
        <p:spPr>
          <a:xfrm>
            <a:off x="478283" y="3073807"/>
            <a:ext cx="7772400" cy="1740773"/>
          </a:xfrm>
          <a:prstGeom prst="rect">
            <a:avLst/>
          </a:prstGeom>
        </p:spPr>
      </p:pic>
      <p:sp>
        <p:nvSpPr>
          <p:cNvPr id="5" name="文本框 4">
            <a:extLst>
              <a:ext uri="{FF2B5EF4-FFF2-40B4-BE49-F238E27FC236}">
                <a16:creationId xmlns:a16="http://schemas.microsoft.com/office/drawing/2014/main" id="{611F8AF5-FF86-0CD9-D153-A631D13B175B}"/>
              </a:ext>
            </a:extLst>
          </p:cNvPr>
          <p:cNvSpPr txBox="1"/>
          <p:nvPr/>
        </p:nvSpPr>
        <p:spPr>
          <a:xfrm>
            <a:off x="394062" y="4822265"/>
            <a:ext cx="8256643" cy="1477328"/>
          </a:xfrm>
          <a:prstGeom prst="rect">
            <a:avLst/>
          </a:prstGeom>
          <a:noFill/>
        </p:spPr>
        <p:txBody>
          <a:bodyPr wrap="square" rtlCol="0">
            <a:spAutoFit/>
          </a:bodyPr>
          <a:lstStyle/>
          <a:p>
            <a:r>
              <a:rPr kumimoji="1" lang="en-US" altLang="zh-CN" dirty="0"/>
              <a:t>3.</a:t>
            </a:r>
            <a:r>
              <a:rPr kumimoji="1" lang="zh-CN" altLang="en-US" dirty="0"/>
              <a:t>根据赛题说明，开始打比赛</a:t>
            </a:r>
            <a:endParaRPr kumimoji="1" lang="en-US" altLang="zh-CN" dirty="0"/>
          </a:p>
          <a:p>
            <a:r>
              <a:rPr kumimoji="1" lang="en-US" altLang="zh-CN" dirty="0"/>
              <a:t>4.</a:t>
            </a:r>
            <a:r>
              <a:rPr kumimoji="1" lang="zh-CN" altLang="en-US" dirty="0"/>
              <a:t>打开</a:t>
            </a:r>
            <a:r>
              <a:rPr lang="zh-CN" altLang="en-US" dirty="0"/>
              <a:t>星河社区项目链接：</a:t>
            </a:r>
            <a:r>
              <a:rPr lang="zh-CN" altLang="en-US" dirty="0">
                <a:hlinkClick r:id="rId2"/>
              </a:rPr>
              <a:t>https://aistudio.baidu.com/projectdetail/9021898</a:t>
            </a:r>
            <a:r>
              <a:rPr lang="zh-CN" altLang="en-US" dirty="0"/>
              <a:t>，选择最新版本，点击运行一下</a:t>
            </a:r>
            <a:endParaRPr lang="en-US" altLang="zh-CN" dirty="0"/>
          </a:p>
          <a:p>
            <a:r>
              <a:rPr lang="en-US" altLang="zh-CN" dirty="0"/>
              <a:t>5.</a:t>
            </a:r>
            <a:r>
              <a:rPr lang="zh-CN" altLang="en-US" dirty="0"/>
              <a:t>根据当前算力情况，选择合适资源，点击确定</a:t>
            </a:r>
            <a:endParaRPr lang="en-US" altLang="zh-CN" dirty="0"/>
          </a:p>
          <a:p>
            <a:r>
              <a:rPr lang="en-US" altLang="zh-CN" dirty="0"/>
              <a:t>6.</a:t>
            </a:r>
            <a:r>
              <a:rPr lang="zh-CN" altLang="en-US" dirty="0"/>
              <a:t>出现「环境启动成功」弹窗，点击进入</a:t>
            </a:r>
            <a:endParaRPr lang="en-US" altLang="zh-CN" dirty="0"/>
          </a:p>
        </p:txBody>
      </p:sp>
      <p:pic>
        <p:nvPicPr>
          <p:cNvPr id="7" name="图片 6">
            <a:extLst>
              <a:ext uri="{FF2B5EF4-FFF2-40B4-BE49-F238E27FC236}">
                <a16:creationId xmlns:a16="http://schemas.microsoft.com/office/drawing/2014/main" id="{5FAF4E32-E982-D459-33EA-677E2F451E41}"/>
              </a:ext>
            </a:extLst>
          </p:cNvPr>
          <p:cNvPicPr>
            <a:picLocks noChangeAspect="1"/>
          </p:cNvPicPr>
          <p:nvPr/>
        </p:nvPicPr>
        <p:blipFill>
          <a:blip r:embed="rId5"/>
          <a:stretch>
            <a:fillRect/>
          </a:stretch>
        </p:blipFill>
        <p:spPr>
          <a:xfrm>
            <a:off x="5498432" y="6022594"/>
            <a:ext cx="3320715" cy="823779"/>
          </a:xfrm>
          <a:prstGeom prst="rect">
            <a:avLst/>
          </a:prstGeom>
        </p:spPr>
      </p:pic>
      <p:pic>
        <p:nvPicPr>
          <p:cNvPr id="9" name="图片 8">
            <a:extLst>
              <a:ext uri="{FF2B5EF4-FFF2-40B4-BE49-F238E27FC236}">
                <a16:creationId xmlns:a16="http://schemas.microsoft.com/office/drawing/2014/main" id="{BEDB20A7-D315-DDDC-4481-F9F92D283823}"/>
              </a:ext>
            </a:extLst>
          </p:cNvPr>
          <p:cNvPicPr>
            <a:picLocks noChangeAspect="1"/>
          </p:cNvPicPr>
          <p:nvPr/>
        </p:nvPicPr>
        <p:blipFill>
          <a:blip r:embed="rId6"/>
          <a:stretch>
            <a:fillRect/>
          </a:stretch>
        </p:blipFill>
        <p:spPr>
          <a:xfrm>
            <a:off x="8987589" y="4047387"/>
            <a:ext cx="3231453" cy="2810613"/>
          </a:xfrm>
          <a:prstGeom prst="rect">
            <a:avLst/>
          </a:prstGeom>
        </p:spPr>
      </p:pic>
      <p:pic>
        <p:nvPicPr>
          <p:cNvPr id="10" name="图片 9">
            <a:extLst>
              <a:ext uri="{FF2B5EF4-FFF2-40B4-BE49-F238E27FC236}">
                <a16:creationId xmlns:a16="http://schemas.microsoft.com/office/drawing/2014/main" id="{F43D7A82-7B43-43E6-FF64-CB9CFF4B06C9}"/>
              </a:ext>
            </a:extLst>
          </p:cNvPr>
          <p:cNvPicPr>
            <a:picLocks noChangeAspect="1"/>
          </p:cNvPicPr>
          <p:nvPr/>
        </p:nvPicPr>
        <p:blipFill>
          <a:blip r:embed="rId7"/>
          <a:stretch>
            <a:fillRect/>
          </a:stretch>
        </p:blipFill>
        <p:spPr>
          <a:xfrm>
            <a:off x="3581288" y="6279218"/>
            <a:ext cx="954618" cy="567155"/>
          </a:xfrm>
          <a:prstGeom prst="rect">
            <a:avLst/>
          </a:prstGeom>
        </p:spPr>
      </p:pic>
    </p:spTree>
    <p:extLst>
      <p:ext uri="{BB962C8B-B14F-4D97-AF65-F5344CB8AC3E}">
        <p14:creationId xmlns:p14="http://schemas.microsoft.com/office/powerpoint/2010/main" val="93474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D7C7D24-70D3-32A9-6D5B-7B2F4CA98DC3}"/>
              </a:ext>
            </a:extLst>
          </p:cNvPr>
          <p:cNvPicPr>
            <a:picLocks noChangeAspect="1"/>
          </p:cNvPicPr>
          <p:nvPr/>
        </p:nvPicPr>
        <p:blipFill>
          <a:blip r:embed="rId2"/>
          <a:stretch>
            <a:fillRect/>
          </a:stretch>
        </p:blipFill>
        <p:spPr>
          <a:xfrm>
            <a:off x="617333" y="751974"/>
            <a:ext cx="10957334" cy="4511842"/>
          </a:xfrm>
          <a:prstGeom prst="rect">
            <a:avLst/>
          </a:prstGeom>
        </p:spPr>
      </p:pic>
      <p:sp>
        <p:nvSpPr>
          <p:cNvPr id="5" name="文本框 4">
            <a:extLst>
              <a:ext uri="{FF2B5EF4-FFF2-40B4-BE49-F238E27FC236}">
                <a16:creationId xmlns:a16="http://schemas.microsoft.com/office/drawing/2014/main" id="{250D2EE3-FFA5-1BDA-C632-CA76EB9B8AAF}"/>
              </a:ext>
            </a:extLst>
          </p:cNvPr>
          <p:cNvSpPr txBox="1"/>
          <p:nvPr/>
        </p:nvSpPr>
        <p:spPr>
          <a:xfrm>
            <a:off x="617333" y="298391"/>
            <a:ext cx="8256643" cy="369332"/>
          </a:xfrm>
          <a:prstGeom prst="rect">
            <a:avLst/>
          </a:prstGeom>
          <a:noFill/>
        </p:spPr>
        <p:txBody>
          <a:bodyPr wrap="square" rtlCol="0">
            <a:spAutoFit/>
          </a:bodyPr>
          <a:lstStyle/>
          <a:p>
            <a:r>
              <a:rPr kumimoji="1" lang="en-US" altLang="zh-CN" dirty="0"/>
              <a:t>7.</a:t>
            </a:r>
            <a:r>
              <a:rPr kumimoji="1" lang="zh-CN" altLang="en-US" dirty="0"/>
              <a:t>进入此页面，证明项目启动成功，可以开始进行推理训练</a:t>
            </a:r>
            <a:endParaRPr lang="en-US" altLang="zh-CN" dirty="0"/>
          </a:p>
        </p:txBody>
      </p:sp>
      <p:pic>
        <p:nvPicPr>
          <p:cNvPr id="6" name="图片 5">
            <a:extLst>
              <a:ext uri="{FF2B5EF4-FFF2-40B4-BE49-F238E27FC236}">
                <a16:creationId xmlns:a16="http://schemas.microsoft.com/office/drawing/2014/main" id="{CCA90F98-25A0-FA8E-2564-7469EFDFB9FC}"/>
              </a:ext>
            </a:extLst>
          </p:cNvPr>
          <p:cNvPicPr>
            <a:picLocks noChangeAspect="1"/>
          </p:cNvPicPr>
          <p:nvPr/>
        </p:nvPicPr>
        <p:blipFill>
          <a:blip r:embed="rId3"/>
          <a:stretch>
            <a:fillRect/>
          </a:stretch>
        </p:blipFill>
        <p:spPr>
          <a:xfrm>
            <a:off x="4419600" y="5861260"/>
            <a:ext cx="7772400" cy="996740"/>
          </a:xfrm>
          <a:prstGeom prst="rect">
            <a:avLst/>
          </a:prstGeom>
        </p:spPr>
      </p:pic>
      <p:sp>
        <p:nvSpPr>
          <p:cNvPr id="7" name="文本框 6">
            <a:extLst>
              <a:ext uri="{FF2B5EF4-FFF2-40B4-BE49-F238E27FC236}">
                <a16:creationId xmlns:a16="http://schemas.microsoft.com/office/drawing/2014/main" id="{AE5D9D87-46E8-C28D-2F68-668D23F2EB22}"/>
              </a:ext>
            </a:extLst>
          </p:cNvPr>
          <p:cNvSpPr txBox="1"/>
          <p:nvPr/>
        </p:nvSpPr>
        <p:spPr>
          <a:xfrm>
            <a:off x="617333" y="5348067"/>
            <a:ext cx="11197678" cy="646331"/>
          </a:xfrm>
          <a:prstGeom prst="rect">
            <a:avLst/>
          </a:prstGeom>
          <a:noFill/>
        </p:spPr>
        <p:txBody>
          <a:bodyPr wrap="square" rtlCol="0">
            <a:spAutoFit/>
          </a:bodyPr>
          <a:lstStyle/>
          <a:p>
            <a:r>
              <a:rPr kumimoji="1" lang="zh-CN" altLang="en-US" dirty="0"/>
              <a:t>备注：项目结束后，回到项目页面，点击停止，避免造成算力浪费</a:t>
            </a:r>
            <a:r>
              <a:rPr kumimoji="1" lang="zh-CN" altLang="en-US" dirty="0">
                <a:solidFill>
                  <a:srgbClr val="FF0000"/>
                </a:solidFill>
              </a:rPr>
              <a:t>（如果不停止，机器不会自动停，直到消耗掉所有算力点数，需特别注意）</a:t>
            </a:r>
            <a:endParaRPr lang="en-US" altLang="zh-CN" dirty="0">
              <a:solidFill>
                <a:srgbClr val="FF0000"/>
              </a:solidFill>
            </a:endParaRPr>
          </a:p>
        </p:txBody>
      </p:sp>
    </p:spTree>
    <p:extLst>
      <p:ext uri="{BB962C8B-B14F-4D97-AF65-F5344CB8AC3E}">
        <p14:creationId xmlns:p14="http://schemas.microsoft.com/office/powerpoint/2010/main" val="542912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019B8D-A5AC-2455-F1EE-D447C302112F}"/>
              </a:ext>
            </a:extLst>
          </p:cNvPr>
          <p:cNvPicPr>
            <a:picLocks noChangeAspect="1"/>
          </p:cNvPicPr>
          <p:nvPr/>
        </p:nvPicPr>
        <p:blipFill>
          <a:blip r:embed="rId2"/>
          <a:stretch>
            <a:fillRect/>
          </a:stretch>
        </p:blipFill>
        <p:spPr>
          <a:xfrm>
            <a:off x="177432" y="1075286"/>
            <a:ext cx="11486703" cy="5229261"/>
          </a:xfrm>
          <a:prstGeom prst="rect">
            <a:avLst/>
          </a:prstGeom>
        </p:spPr>
      </p:pic>
      <p:sp>
        <p:nvSpPr>
          <p:cNvPr id="5" name="文本框 4">
            <a:extLst>
              <a:ext uri="{FF2B5EF4-FFF2-40B4-BE49-F238E27FC236}">
                <a16:creationId xmlns:a16="http://schemas.microsoft.com/office/drawing/2014/main" id="{2CCA0CF6-B47A-9ECB-7F0F-AD7C9DB1EF70}"/>
              </a:ext>
            </a:extLst>
          </p:cNvPr>
          <p:cNvSpPr txBox="1"/>
          <p:nvPr/>
        </p:nvSpPr>
        <p:spPr>
          <a:xfrm>
            <a:off x="640080" y="4859384"/>
            <a:ext cx="2999539" cy="923330"/>
          </a:xfrm>
          <a:prstGeom prst="rect">
            <a:avLst/>
          </a:prstGeom>
          <a:noFill/>
        </p:spPr>
        <p:txBody>
          <a:bodyPr wrap="none" rtlCol="0">
            <a:spAutoFit/>
          </a:bodyPr>
          <a:lstStyle/>
          <a:p>
            <a:r>
              <a:rPr kumimoji="1" lang="zh-CN" altLang="en-US" dirty="0">
                <a:solidFill>
                  <a:schemeClr val="bg1"/>
                </a:solidFill>
              </a:rPr>
              <a:t>训练、测试数据</a:t>
            </a:r>
            <a:endParaRPr kumimoji="1" lang="en-US" altLang="zh-CN" dirty="0">
              <a:solidFill>
                <a:schemeClr val="bg1"/>
              </a:solidFill>
            </a:endParaRPr>
          </a:p>
          <a:p>
            <a:r>
              <a:rPr kumimoji="1" lang="zh-CN" altLang="en-US" dirty="0">
                <a:solidFill>
                  <a:schemeClr val="bg1"/>
                </a:solidFill>
              </a:rPr>
              <a:t>包括压力（</a:t>
            </a:r>
            <a:r>
              <a:rPr kumimoji="1" lang="en-US" altLang="zh-CN" dirty="0">
                <a:solidFill>
                  <a:schemeClr val="bg1"/>
                </a:solidFill>
              </a:rPr>
              <a:t>Dataset_1</a:t>
            </a:r>
            <a:r>
              <a:rPr kumimoji="1" lang="zh-CN" altLang="en-US" dirty="0">
                <a:solidFill>
                  <a:schemeClr val="bg1"/>
                </a:solidFill>
              </a:rPr>
              <a:t>）</a:t>
            </a:r>
          </a:p>
          <a:p>
            <a:r>
              <a:rPr kumimoji="1" lang="zh-CN" altLang="en-US" dirty="0">
                <a:solidFill>
                  <a:schemeClr val="bg1"/>
                </a:solidFill>
              </a:rPr>
              <a:t>包括风阻系数（</a:t>
            </a:r>
            <a:r>
              <a:rPr kumimoji="1" lang="en-US" altLang="zh-CN" dirty="0">
                <a:solidFill>
                  <a:schemeClr val="bg1"/>
                </a:solidFill>
              </a:rPr>
              <a:t>Dataset_2</a:t>
            </a:r>
            <a:r>
              <a:rPr kumimoji="1" lang="zh-CN" altLang="en-US" dirty="0">
                <a:solidFill>
                  <a:schemeClr val="bg1"/>
                </a:solidFill>
              </a:rPr>
              <a:t>）</a:t>
            </a:r>
          </a:p>
        </p:txBody>
      </p:sp>
      <p:sp>
        <p:nvSpPr>
          <p:cNvPr id="2" name="文本框 1">
            <a:extLst>
              <a:ext uri="{FF2B5EF4-FFF2-40B4-BE49-F238E27FC236}">
                <a16:creationId xmlns:a16="http://schemas.microsoft.com/office/drawing/2014/main" id="{BBF72BDD-1188-E6BA-9660-196F13F8AE0A}"/>
              </a:ext>
            </a:extLst>
          </p:cNvPr>
          <p:cNvSpPr txBox="1"/>
          <p:nvPr/>
        </p:nvSpPr>
        <p:spPr>
          <a:xfrm>
            <a:off x="617333" y="298391"/>
            <a:ext cx="8256643" cy="646331"/>
          </a:xfrm>
          <a:prstGeom prst="rect">
            <a:avLst/>
          </a:prstGeom>
          <a:noFill/>
        </p:spPr>
        <p:txBody>
          <a:bodyPr wrap="square" rtlCol="0">
            <a:spAutoFit/>
          </a:bodyPr>
          <a:lstStyle/>
          <a:p>
            <a:r>
              <a:rPr kumimoji="1" lang="en-US" altLang="zh-CN" dirty="0"/>
              <a:t>8.</a:t>
            </a:r>
            <a:r>
              <a:rPr kumimoji="1" lang="zh-CN" altLang="en-US" dirty="0"/>
              <a:t>进入</a:t>
            </a:r>
            <a:r>
              <a:rPr kumimoji="1" lang="en-US" altLang="zh-CN" dirty="0"/>
              <a:t>VS</a:t>
            </a:r>
            <a:r>
              <a:rPr kumimoji="1" lang="zh-CN" altLang="en-US" dirty="0"/>
              <a:t> </a:t>
            </a:r>
            <a:r>
              <a:rPr kumimoji="1" lang="en-US" altLang="zh-CN" dirty="0"/>
              <a:t>Code</a:t>
            </a:r>
            <a:r>
              <a:rPr kumimoji="1" lang="zh-CN" altLang="en-US" dirty="0"/>
              <a:t>模式，开始进行训练、测试数据</a:t>
            </a:r>
            <a:endParaRPr kumimoji="1" lang="en-US" altLang="zh-CN" dirty="0"/>
          </a:p>
          <a:p>
            <a:r>
              <a:rPr kumimoji="1" lang="en-US" altLang="zh-CN" dirty="0"/>
              <a:t>9.</a:t>
            </a:r>
            <a:r>
              <a:rPr kumimoji="1" lang="zh-CN" altLang="en-US" dirty="0"/>
              <a:t>打开终端，输入命令</a:t>
            </a:r>
            <a:endParaRPr lang="en-US" altLang="zh-CN" dirty="0"/>
          </a:p>
        </p:txBody>
      </p:sp>
      <p:pic>
        <p:nvPicPr>
          <p:cNvPr id="3" name="图片 2">
            <a:extLst>
              <a:ext uri="{FF2B5EF4-FFF2-40B4-BE49-F238E27FC236}">
                <a16:creationId xmlns:a16="http://schemas.microsoft.com/office/drawing/2014/main" id="{01CB94B2-2210-2685-7AF1-EFBE2A619E61}"/>
              </a:ext>
            </a:extLst>
          </p:cNvPr>
          <p:cNvPicPr>
            <a:picLocks noChangeAspect="1"/>
          </p:cNvPicPr>
          <p:nvPr/>
        </p:nvPicPr>
        <p:blipFill>
          <a:blip r:embed="rId3"/>
          <a:stretch>
            <a:fillRect/>
          </a:stretch>
        </p:blipFill>
        <p:spPr>
          <a:xfrm>
            <a:off x="8780713" y="3429000"/>
            <a:ext cx="2908300" cy="1714500"/>
          </a:xfrm>
          <a:prstGeom prst="rect">
            <a:avLst/>
          </a:prstGeom>
        </p:spPr>
      </p:pic>
    </p:spTree>
    <p:extLst>
      <p:ext uri="{BB962C8B-B14F-4D97-AF65-F5344CB8AC3E}">
        <p14:creationId xmlns:p14="http://schemas.microsoft.com/office/powerpoint/2010/main" val="2157238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35A2C5-F7AE-0907-6179-5E9FF70759A0}"/>
              </a:ext>
            </a:extLst>
          </p:cNvPr>
          <p:cNvPicPr>
            <a:picLocks noChangeAspect="1"/>
          </p:cNvPicPr>
          <p:nvPr/>
        </p:nvPicPr>
        <p:blipFill>
          <a:blip r:embed="rId2"/>
          <a:stretch>
            <a:fillRect/>
          </a:stretch>
        </p:blipFill>
        <p:spPr>
          <a:xfrm>
            <a:off x="794113" y="1434738"/>
            <a:ext cx="5143500" cy="1219200"/>
          </a:xfrm>
          <a:prstGeom prst="rect">
            <a:avLst/>
          </a:prstGeom>
        </p:spPr>
      </p:pic>
      <p:sp>
        <p:nvSpPr>
          <p:cNvPr id="5" name="文本框 4">
            <a:extLst>
              <a:ext uri="{FF2B5EF4-FFF2-40B4-BE49-F238E27FC236}">
                <a16:creationId xmlns:a16="http://schemas.microsoft.com/office/drawing/2014/main" id="{5019D37A-3A92-FFDF-C0BD-920115CCF670}"/>
              </a:ext>
            </a:extLst>
          </p:cNvPr>
          <p:cNvSpPr txBox="1"/>
          <p:nvPr/>
        </p:nvSpPr>
        <p:spPr>
          <a:xfrm>
            <a:off x="7354388" y="1582673"/>
            <a:ext cx="2079415" cy="369332"/>
          </a:xfrm>
          <a:prstGeom prst="rect">
            <a:avLst/>
          </a:prstGeom>
          <a:noFill/>
        </p:spPr>
        <p:txBody>
          <a:bodyPr wrap="none" rtlCol="0">
            <a:spAutoFit/>
          </a:bodyPr>
          <a:lstStyle/>
          <a:p>
            <a:r>
              <a:rPr kumimoji="1" lang="zh-CN" altLang="en-US" dirty="0"/>
              <a:t>模型参数权重文件</a:t>
            </a:r>
          </a:p>
        </p:txBody>
      </p:sp>
      <p:pic>
        <p:nvPicPr>
          <p:cNvPr id="6" name="图片 5">
            <a:extLst>
              <a:ext uri="{FF2B5EF4-FFF2-40B4-BE49-F238E27FC236}">
                <a16:creationId xmlns:a16="http://schemas.microsoft.com/office/drawing/2014/main" id="{263412EF-3D5E-5B76-E2DF-83D30B192351}"/>
              </a:ext>
            </a:extLst>
          </p:cNvPr>
          <p:cNvPicPr>
            <a:picLocks noChangeAspect="1"/>
          </p:cNvPicPr>
          <p:nvPr/>
        </p:nvPicPr>
        <p:blipFill>
          <a:blip r:embed="rId3"/>
          <a:stretch>
            <a:fillRect/>
          </a:stretch>
        </p:blipFill>
        <p:spPr>
          <a:xfrm>
            <a:off x="621695" y="3093722"/>
            <a:ext cx="7772400" cy="3152498"/>
          </a:xfrm>
          <a:prstGeom prst="rect">
            <a:avLst/>
          </a:prstGeom>
        </p:spPr>
      </p:pic>
      <p:sp>
        <p:nvSpPr>
          <p:cNvPr id="7" name="文本框 6">
            <a:extLst>
              <a:ext uri="{FF2B5EF4-FFF2-40B4-BE49-F238E27FC236}">
                <a16:creationId xmlns:a16="http://schemas.microsoft.com/office/drawing/2014/main" id="{73E04B1D-A999-F36C-6B84-8C84D3B10701}"/>
              </a:ext>
            </a:extLst>
          </p:cNvPr>
          <p:cNvSpPr txBox="1"/>
          <p:nvPr/>
        </p:nvSpPr>
        <p:spPr>
          <a:xfrm>
            <a:off x="8499566" y="4582830"/>
            <a:ext cx="3472425" cy="646331"/>
          </a:xfrm>
          <a:prstGeom prst="rect">
            <a:avLst/>
          </a:prstGeom>
          <a:noFill/>
        </p:spPr>
        <p:txBody>
          <a:bodyPr wrap="none" rtlCol="0">
            <a:spAutoFit/>
          </a:bodyPr>
          <a:lstStyle/>
          <a:p>
            <a:r>
              <a:rPr kumimoji="1" lang="zh-CN" altLang="en-US" dirty="0"/>
              <a:t>风阻系数预测结果文件</a:t>
            </a:r>
            <a:endParaRPr kumimoji="1" lang="en-US" altLang="zh-CN" dirty="0"/>
          </a:p>
          <a:p>
            <a:r>
              <a:rPr kumimoji="1" lang="en-US" altLang="zh-CN" dirty="0"/>
              <a:t>.</a:t>
            </a:r>
            <a:r>
              <a:rPr kumimoji="1" lang="en" altLang="zh-CN" dirty="0"/>
              <a:t>/output/</a:t>
            </a:r>
            <a:r>
              <a:rPr kumimoji="1" lang="en" altLang="zh-CN" dirty="0" err="1"/>
              <a:t>Gen_Answer</a:t>
            </a:r>
            <a:r>
              <a:rPr kumimoji="1" lang="en" altLang="zh-CN" dirty="0"/>
              <a:t>/</a:t>
            </a:r>
            <a:r>
              <a:rPr kumimoji="1" lang="en" altLang="zh-CN" dirty="0" err="1"/>
              <a:t>Answer.csv</a:t>
            </a:r>
            <a:endParaRPr kumimoji="1" lang="zh-CN" altLang="en-US" dirty="0"/>
          </a:p>
        </p:txBody>
      </p:sp>
    </p:spTree>
    <p:extLst>
      <p:ext uri="{BB962C8B-B14F-4D97-AF65-F5344CB8AC3E}">
        <p14:creationId xmlns:p14="http://schemas.microsoft.com/office/powerpoint/2010/main" val="396462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3A2004-002C-AA8D-E3F5-6C9D76032FCF}"/>
              </a:ext>
            </a:extLst>
          </p:cNvPr>
          <p:cNvPicPr>
            <a:picLocks noChangeAspect="1"/>
          </p:cNvPicPr>
          <p:nvPr/>
        </p:nvPicPr>
        <p:blipFill>
          <a:blip r:embed="rId2"/>
          <a:stretch>
            <a:fillRect/>
          </a:stretch>
        </p:blipFill>
        <p:spPr>
          <a:xfrm>
            <a:off x="937127" y="1012658"/>
            <a:ext cx="10973626" cy="5123448"/>
          </a:xfrm>
          <a:prstGeom prst="rect">
            <a:avLst/>
          </a:prstGeom>
        </p:spPr>
      </p:pic>
      <p:pic>
        <p:nvPicPr>
          <p:cNvPr id="6" name="图片 5">
            <a:extLst>
              <a:ext uri="{FF2B5EF4-FFF2-40B4-BE49-F238E27FC236}">
                <a16:creationId xmlns:a16="http://schemas.microsoft.com/office/drawing/2014/main" id="{2260E6F1-08ED-995F-F4C9-A49E49E2CA1D}"/>
              </a:ext>
            </a:extLst>
          </p:cNvPr>
          <p:cNvPicPr>
            <a:picLocks noChangeAspect="1"/>
          </p:cNvPicPr>
          <p:nvPr/>
        </p:nvPicPr>
        <p:blipFill>
          <a:blip r:embed="rId3"/>
          <a:stretch>
            <a:fillRect/>
          </a:stretch>
        </p:blipFill>
        <p:spPr>
          <a:xfrm>
            <a:off x="7280201" y="1273539"/>
            <a:ext cx="2696169" cy="3402932"/>
          </a:xfrm>
          <a:prstGeom prst="rect">
            <a:avLst/>
          </a:prstGeom>
        </p:spPr>
      </p:pic>
      <p:sp>
        <p:nvSpPr>
          <p:cNvPr id="7" name="文本框 6">
            <a:extLst>
              <a:ext uri="{FF2B5EF4-FFF2-40B4-BE49-F238E27FC236}">
                <a16:creationId xmlns:a16="http://schemas.microsoft.com/office/drawing/2014/main" id="{7F7D4422-82D8-4380-0726-96D4FCFAD061}"/>
              </a:ext>
            </a:extLst>
          </p:cNvPr>
          <p:cNvSpPr txBox="1"/>
          <p:nvPr/>
        </p:nvSpPr>
        <p:spPr>
          <a:xfrm>
            <a:off x="617333" y="298391"/>
            <a:ext cx="11293420" cy="923330"/>
          </a:xfrm>
          <a:prstGeom prst="rect">
            <a:avLst/>
          </a:prstGeom>
          <a:noFill/>
        </p:spPr>
        <p:txBody>
          <a:bodyPr wrap="square" rtlCol="0">
            <a:spAutoFit/>
          </a:bodyPr>
          <a:lstStyle/>
          <a:p>
            <a:r>
              <a:rPr kumimoji="1" lang="en-US" altLang="zh-CN" dirty="0"/>
              <a:t>10.</a:t>
            </a:r>
            <a:r>
              <a:rPr kumimoji="1" lang="zh-CN" altLang="en-US" dirty="0"/>
              <a:t>比赛提交文件为</a:t>
            </a:r>
            <a:r>
              <a:rPr kumimoji="1" lang="en-US" altLang="zh-CN" dirty="0" err="1"/>
              <a:t>Gen_Answer.zip</a:t>
            </a:r>
            <a:r>
              <a:rPr kumimoji="1" lang="zh-CN" altLang="en-US" dirty="0"/>
              <a:t>和</a:t>
            </a:r>
            <a:r>
              <a:rPr kumimoji="1" lang="en-US" altLang="zh-CN" dirty="0" err="1"/>
              <a:t>Gen_Code.zip</a:t>
            </a:r>
            <a:r>
              <a:rPr kumimoji="1" lang="zh-CN" altLang="en-US" dirty="0"/>
              <a:t>，右键点击此压缩包，出现如下弹窗，点击下载即可；两个压缩包下载后，回到比赛报名页面，点击提交结果，在结果文件上传</a:t>
            </a:r>
            <a:r>
              <a:rPr kumimoji="1" lang="en-US" altLang="zh-CN" dirty="0"/>
              <a:t>Gen_Answer.zip</a:t>
            </a:r>
            <a:r>
              <a:rPr kumimoji="1" lang="zh-CN" altLang="en-US" dirty="0"/>
              <a:t>，在源文件部分上传</a:t>
            </a:r>
            <a:r>
              <a:rPr kumimoji="1" lang="en-US" altLang="zh-CN" dirty="0" err="1"/>
              <a:t>Gen_Code.zip</a:t>
            </a:r>
            <a:endParaRPr lang="en-US" altLang="zh-CN" dirty="0"/>
          </a:p>
        </p:txBody>
      </p:sp>
      <p:pic>
        <p:nvPicPr>
          <p:cNvPr id="8" name="图片 7">
            <a:extLst>
              <a:ext uri="{FF2B5EF4-FFF2-40B4-BE49-F238E27FC236}">
                <a16:creationId xmlns:a16="http://schemas.microsoft.com/office/drawing/2014/main" id="{D7FDB177-E472-C7D1-F623-087813B798E9}"/>
              </a:ext>
            </a:extLst>
          </p:cNvPr>
          <p:cNvPicPr>
            <a:picLocks noChangeAspect="1"/>
          </p:cNvPicPr>
          <p:nvPr/>
        </p:nvPicPr>
        <p:blipFill>
          <a:blip r:embed="rId4"/>
          <a:stretch>
            <a:fillRect/>
          </a:stretch>
        </p:blipFill>
        <p:spPr>
          <a:xfrm>
            <a:off x="5751095" y="4740769"/>
            <a:ext cx="6304360" cy="1878997"/>
          </a:xfrm>
          <a:prstGeom prst="rect">
            <a:avLst/>
          </a:prstGeom>
        </p:spPr>
      </p:pic>
    </p:spTree>
    <p:extLst>
      <p:ext uri="{BB962C8B-B14F-4D97-AF65-F5344CB8AC3E}">
        <p14:creationId xmlns:p14="http://schemas.microsoft.com/office/powerpoint/2010/main" val="15481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39B584-9879-BEFE-BF91-3018D6A6A011}"/>
              </a:ext>
            </a:extLst>
          </p:cNvPr>
          <p:cNvPicPr>
            <a:picLocks noChangeAspect="1"/>
          </p:cNvPicPr>
          <p:nvPr/>
        </p:nvPicPr>
        <p:blipFill>
          <a:blip r:embed="rId2"/>
          <a:stretch>
            <a:fillRect/>
          </a:stretch>
        </p:blipFill>
        <p:spPr>
          <a:xfrm>
            <a:off x="149134" y="0"/>
            <a:ext cx="5257800" cy="3733800"/>
          </a:xfrm>
          <a:prstGeom prst="rect">
            <a:avLst/>
          </a:prstGeom>
        </p:spPr>
      </p:pic>
      <p:pic>
        <p:nvPicPr>
          <p:cNvPr id="4" name="图片 3">
            <a:extLst>
              <a:ext uri="{FF2B5EF4-FFF2-40B4-BE49-F238E27FC236}">
                <a16:creationId xmlns:a16="http://schemas.microsoft.com/office/drawing/2014/main" id="{6FD94ADF-4BD5-F70A-DDE3-2490657EE4AA}"/>
              </a:ext>
            </a:extLst>
          </p:cNvPr>
          <p:cNvPicPr>
            <a:picLocks noChangeAspect="1"/>
          </p:cNvPicPr>
          <p:nvPr/>
        </p:nvPicPr>
        <p:blipFill>
          <a:blip r:embed="rId3"/>
          <a:stretch>
            <a:fillRect/>
          </a:stretch>
        </p:blipFill>
        <p:spPr>
          <a:xfrm>
            <a:off x="3394203" y="2125155"/>
            <a:ext cx="7772400" cy="4020641"/>
          </a:xfrm>
          <a:prstGeom prst="rect">
            <a:avLst/>
          </a:prstGeom>
        </p:spPr>
      </p:pic>
      <p:sp>
        <p:nvSpPr>
          <p:cNvPr id="6" name="文本框 5">
            <a:extLst>
              <a:ext uri="{FF2B5EF4-FFF2-40B4-BE49-F238E27FC236}">
                <a16:creationId xmlns:a16="http://schemas.microsoft.com/office/drawing/2014/main" id="{D41CE354-E686-D289-C3CD-E9F1388C5CB5}"/>
              </a:ext>
            </a:extLst>
          </p:cNvPr>
          <p:cNvSpPr txBox="1"/>
          <p:nvPr/>
        </p:nvSpPr>
        <p:spPr>
          <a:xfrm>
            <a:off x="2407395" y="739412"/>
            <a:ext cx="1973617" cy="646331"/>
          </a:xfrm>
          <a:prstGeom prst="rect">
            <a:avLst/>
          </a:prstGeom>
          <a:noFill/>
        </p:spPr>
        <p:txBody>
          <a:bodyPr wrap="none" rtlCol="0">
            <a:spAutoFit/>
          </a:bodyPr>
          <a:lstStyle/>
          <a:p>
            <a:r>
              <a:rPr kumimoji="1" lang="en-US" altLang="zh-CN" dirty="0" err="1">
                <a:solidFill>
                  <a:schemeClr val="bg1"/>
                </a:solidFill>
              </a:rPr>
              <a:t>Ouput</a:t>
            </a:r>
            <a:r>
              <a:rPr kumimoji="1" lang="zh-CN" altLang="en-US" dirty="0">
                <a:solidFill>
                  <a:schemeClr val="bg1"/>
                </a:solidFill>
              </a:rPr>
              <a:t>文件夹下的</a:t>
            </a:r>
            <a:endParaRPr kumimoji="1" lang="en-US" altLang="zh-CN" dirty="0">
              <a:solidFill>
                <a:schemeClr val="bg1"/>
              </a:solidFill>
            </a:endParaRPr>
          </a:p>
          <a:p>
            <a:r>
              <a:rPr kumimoji="1" lang="en-US" altLang="zh-CN" dirty="0" err="1">
                <a:solidFill>
                  <a:schemeClr val="bg1"/>
                </a:solidFill>
              </a:rPr>
              <a:t>Vtk</a:t>
            </a:r>
            <a:r>
              <a:rPr kumimoji="1" lang="zh-CN" altLang="en-US" dirty="0">
                <a:solidFill>
                  <a:schemeClr val="bg1"/>
                </a:solidFill>
              </a:rPr>
              <a:t>可视化文件</a:t>
            </a:r>
            <a:endParaRPr kumimoji="1" lang="en-US" altLang="zh-CN" dirty="0">
              <a:solidFill>
                <a:schemeClr val="bg1"/>
              </a:solidFill>
            </a:endParaRPr>
          </a:p>
        </p:txBody>
      </p:sp>
      <p:sp>
        <p:nvSpPr>
          <p:cNvPr id="8" name="文本框 7">
            <a:extLst>
              <a:ext uri="{FF2B5EF4-FFF2-40B4-BE49-F238E27FC236}">
                <a16:creationId xmlns:a16="http://schemas.microsoft.com/office/drawing/2014/main" id="{9665E23E-5B9B-3673-7784-9F77FB30995F}"/>
              </a:ext>
            </a:extLst>
          </p:cNvPr>
          <p:cNvSpPr txBox="1"/>
          <p:nvPr/>
        </p:nvSpPr>
        <p:spPr>
          <a:xfrm>
            <a:off x="6096000" y="1497568"/>
            <a:ext cx="6093822" cy="369332"/>
          </a:xfrm>
          <a:prstGeom prst="rect">
            <a:avLst/>
          </a:prstGeom>
          <a:noFill/>
        </p:spPr>
        <p:txBody>
          <a:bodyPr wrap="square">
            <a:spAutoFit/>
          </a:bodyPr>
          <a:lstStyle/>
          <a:p>
            <a:r>
              <a:rPr lang="zh-CN" altLang="en-US" dirty="0"/>
              <a:t>https://paraview.org/</a:t>
            </a:r>
          </a:p>
        </p:txBody>
      </p:sp>
    </p:spTree>
    <p:extLst>
      <p:ext uri="{BB962C8B-B14F-4D97-AF65-F5344CB8AC3E}">
        <p14:creationId xmlns:p14="http://schemas.microsoft.com/office/powerpoint/2010/main" val="1241625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83EBE69-7EB5-EF74-3CF0-577CB62550E4}"/>
              </a:ext>
            </a:extLst>
          </p:cNvPr>
          <p:cNvSpPr txBox="1"/>
          <p:nvPr/>
        </p:nvSpPr>
        <p:spPr>
          <a:xfrm>
            <a:off x="814038" y="913312"/>
            <a:ext cx="10560205" cy="2953886"/>
          </a:xfrm>
          <a:prstGeom prst="rect">
            <a:avLst/>
          </a:prstGeom>
          <a:noFill/>
        </p:spPr>
        <p:txBody>
          <a:bodyPr wrap="square">
            <a:spAutoFit/>
          </a:bodyPr>
          <a:lstStyle/>
          <a:p>
            <a:pPr algn="l"/>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问题</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4</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：通过自主创新实验，从数据和模型中分析当前算法的特性，主要包括计算模型的计算复杂度和占用的物理空间、计算模型的模型参数量和计算模型的显存占用（</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GB</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为单位）。在全量非稀疏的测试数据上，达到压力场预测</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L2 </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相对平均误差低于</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0.4</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Cd</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（阻力系数）误差小于</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80</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个</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counts</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的精度。</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尝试在训练集数据上设置不同输入稀疏采样率</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稀疏数据</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10% 50% 100%)</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尝试修改训练集数量</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(100, 200, </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全量</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尝试修改神经网络超参数</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比如层数，参数量，激活函数等</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宋体" panose="02010600030101010101" pitchFamily="2" charset="-122"/>
                <a:ea typeface="DengXian" panose="02010600030101010101" pitchFamily="2" charset="-122"/>
                <a:cs typeface="宋体" panose="02010600030101010101" pitchFamily="2" charset="-122"/>
              </a:rPr>
              <a:t> </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根据上述实验在全量非稀疏测试数据集上的精度要求，完成论文实验描述并给出结论。</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宋体" panose="02010600030101010101" pitchFamily="2" charset="-122"/>
                <a:ea typeface="DengXian" panose="02010600030101010101" pitchFamily="2" charset="-122"/>
                <a:cs typeface="宋体" panose="02010600030101010101" pitchFamily="2" charset="-122"/>
              </a:rPr>
              <a:t> </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lnSpc>
                <a:spcPct val="150000"/>
              </a:lnSpc>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问题</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5: </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尝试证明</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Transformer</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模型中的注意力机制是神经算子层的一个特例。</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64487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E8A1D3-0E4D-E87B-9A4D-DD04FD65C8F5}"/>
              </a:ext>
            </a:extLst>
          </p:cNvPr>
          <p:cNvSpPr txBox="1"/>
          <p:nvPr/>
        </p:nvSpPr>
        <p:spPr>
          <a:xfrm>
            <a:off x="635620" y="1028343"/>
            <a:ext cx="11173522" cy="4801314"/>
          </a:xfrm>
          <a:prstGeom prst="rect">
            <a:avLst/>
          </a:prstGeom>
          <a:noFill/>
        </p:spPr>
        <p:txBody>
          <a:bodyPr wrap="square">
            <a:spAutoFit/>
          </a:bodyPr>
          <a:lstStyle/>
          <a:p>
            <a:pPr algn="l"/>
            <a:r>
              <a:rPr lang="zh-CN" altLang="zh-CN" sz="1800" kern="0" dirty="0">
                <a:effectLst/>
                <a:latin typeface="Calibri" panose="020F0502020204030204" pitchFamily="34" charset="0"/>
                <a:ea typeface="宋体" panose="02010600030101010101" pitchFamily="2" charset="-122"/>
                <a:cs typeface="Calibri" panose="020F0502020204030204" pitchFamily="34" charset="0"/>
              </a:rPr>
              <a:t>参考文献</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[1] Lu L,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Jin</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P, Pang G, et al. Learning nonlinear operators via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DeepONet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based on the universal approximation theorem of operators[J]. Nature machine intelligence, 2021, 3(3): 218-229.</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[2] Chang A X, Funkhouser T,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Guibas</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L, et al.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Shapenet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An information-rich 3d model repository[J].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arXiv</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preprint arXiv:1512.03012, 2015.</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[3]  </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陈凯</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李佳琳</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王朋波</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等</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基于几何信息神经算子的参数化汽车几何风阻预测模型</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[C]//</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中国汽车工程学会汽车空气动力学分会</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.2024</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中国汽车工程学会汽车空气动力学分会学术年会论文集</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百度公司</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北京汽车研究总院</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清华大学自动化系</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;,2024:2-11.DOI:10.26914/c.cnkihy.2024.023235.</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[4]</a:t>
            </a:r>
            <a:r>
              <a:rPr lang="en-US" altLang="zh-CN" sz="1800" u="sng" kern="100" dirty="0">
                <a:solidFill>
                  <a:srgbClr val="0000FF"/>
                </a:solidFill>
                <a:effectLst/>
                <a:latin typeface="Times New Roman" panose="02020603050405020304" pitchFamily="18" charset="0"/>
                <a:ea typeface="DengXian" panose="02010600030101010101" pitchFamily="2" charset="-122"/>
                <a:cs typeface="Times New Roman" panose="02020603050405020304" pitchFamily="18" charset="0"/>
                <a:hlinkClick r:id="rId2"/>
              </a:rPr>
              <a:t>https://www.paddlepaddle.org.cn/documentation/docs/zh/api/paddle/io/DataLoader_cn.html#dataloader</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[5]</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https://</a:t>
            </a:r>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aistudio.baidu.com</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activitydetail</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/1502019365?shared=1&amp;sharedUserId=3010718</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[6] Li Z,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Kovachki</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N,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Azizzadenesheli</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K, et al. Fourier neural operator for parametric partial differential equations[J]. </a:t>
            </a:r>
            <a:r>
              <a:rPr lang="en-US" altLang="zh-CN" sz="1800" kern="100" dirty="0" err="1">
                <a:effectLst/>
                <a:latin typeface="Times New Roman" panose="02020603050405020304" pitchFamily="18" charset="0"/>
                <a:ea typeface="DengXian" panose="02010600030101010101" pitchFamily="2" charset="-122"/>
                <a:cs typeface="Times New Roman" panose="02020603050405020304" pitchFamily="18" charset="0"/>
              </a:rPr>
              <a:t>arXiv</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 preprint arXiv:2010.08895, 2020.</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0083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CF973B3-9F7E-C275-65ED-F00A440BA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194" y="1332411"/>
            <a:ext cx="10431611" cy="516826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9B4EB91-92C8-544C-2853-0EA5DD5CC3FE}"/>
              </a:ext>
            </a:extLst>
          </p:cNvPr>
          <p:cNvSpPr txBox="1"/>
          <p:nvPr/>
        </p:nvSpPr>
        <p:spPr>
          <a:xfrm>
            <a:off x="63712" y="1216242"/>
            <a:ext cx="6093822" cy="646331"/>
          </a:xfrm>
          <a:prstGeom prst="rect">
            <a:avLst/>
          </a:prstGeom>
          <a:noFill/>
        </p:spPr>
        <p:txBody>
          <a:bodyPr wrap="square">
            <a:spAutoFit/>
          </a:bodyPr>
          <a:lstStyle/>
          <a:p>
            <a:pPr algn="ctr"/>
            <a:r>
              <a:rPr kumimoji="1" lang="en-US" altLang="zh-CN" sz="3600" dirty="0">
                <a:latin typeface="Songti SC" panose="02010600040101010101" pitchFamily="2" charset="-122"/>
                <a:ea typeface="Songti SC" panose="02010600040101010101" pitchFamily="2" charset="-122"/>
              </a:rPr>
              <a:t>AI</a:t>
            </a:r>
            <a:r>
              <a:rPr kumimoji="1" lang="zh-CN" altLang="en-US" sz="3600" dirty="0">
                <a:latin typeface="Songti SC" panose="02010600040101010101" pitchFamily="2" charset="-122"/>
                <a:ea typeface="Songti SC" panose="02010600040101010101" pitchFamily="2" charset="-122"/>
              </a:rPr>
              <a:t>预测物理场</a:t>
            </a:r>
          </a:p>
        </p:txBody>
      </p:sp>
    </p:spTree>
    <p:extLst>
      <p:ext uri="{BB962C8B-B14F-4D97-AF65-F5344CB8AC3E}">
        <p14:creationId xmlns:p14="http://schemas.microsoft.com/office/powerpoint/2010/main" val="1917165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B0345F5-F13A-7177-AB6A-76DF8738AE4B}"/>
                  </a:ext>
                </a:extLst>
              </p:cNvPr>
              <p:cNvSpPr txBox="1"/>
              <p:nvPr/>
            </p:nvSpPr>
            <p:spPr>
              <a:xfrm>
                <a:off x="1126672" y="927130"/>
                <a:ext cx="4398917" cy="3970318"/>
              </a:xfrm>
              <a:prstGeom prst="rect">
                <a:avLst/>
              </a:prstGeom>
              <a:noFill/>
            </p:spPr>
            <p:txBody>
              <a:bodyPr wrap="square">
                <a:spAutoFit/>
              </a:bodyPr>
              <a:lstStyle/>
              <a:p>
                <a:pPr indent="304800"/>
                <a:r>
                  <a:rPr lang="zh-CN" altLang="zh-CN" sz="1800" dirty="0">
                    <a:effectLst/>
                    <a:latin typeface="宋体" panose="02010600030101010101" pitchFamily="2" charset="-122"/>
                    <a:ea typeface="宋体" panose="02010600030101010101" pitchFamily="2" charset="-122"/>
                    <a:cs typeface="宋体" panose="02010600030101010101" pitchFamily="2" charset="-122"/>
                  </a:rPr>
                  <a:t>本竞赛问题关注科学机器学习（</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SciML</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）的一个主要领域，称为算子学习范式</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[1]</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。算子学习的目标是发现或近似一个未知的算子</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宋体" panose="02010600030101010101" pitchFamily="2" charset="-122"/>
                      </a:rPr>
                      <m:t>𝒜</m:t>
                    </m:r>
                  </m:oMath>
                </a14:m>
                <a:r>
                  <a:rPr lang="en-US" altLang="zh-CN" sz="1050" dirty="0">
                    <a:effectLst/>
                    <a:latin typeface="CMSY8"/>
                    <a:ea typeface="宋体" panose="02010600030101010101" pitchFamily="2" charset="-122"/>
                    <a:cs typeface="宋体" panose="02010600030101010101" pitchFamily="2" charset="-122"/>
                  </a:rPr>
                  <a:t> </a:t>
                </a:r>
                <a:r>
                  <a:rPr lang="zh-CN" altLang="zh-CN" sz="1800" dirty="0">
                    <a:solidFill>
                      <a:srgbClr val="06071F"/>
                    </a:solidFill>
                    <a:effectLst/>
                    <a:latin typeface="宋体" panose="02010600030101010101" pitchFamily="2" charset="-122"/>
                    <a:ea typeface="宋体" panose="02010600030101010101" pitchFamily="2" charset="-122"/>
                    <a:cs typeface="宋体" panose="02010600030101010101" pitchFamily="2" charset="-122"/>
                  </a:rPr>
                  <a:t>，该算子通常采取与微分方程相关的解算子的形式。具体的数学形式化定义见附录</a:t>
                </a:r>
                <a:r>
                  <a:rPr lang="en-US" altLang="zh-CN" sz="1800" dirty="0">
                    <a:solidFill>
                      <a:srgbClr val="06071F"/>
                    </a:solidFill>
                    <a:effectLst/>
                    <a:latin typeface="宋体" panose="02010600030101010101" pitchFamily="2" charset="-122"/>
                    <a:ea typeface="宋体" panose="02010600030101010101" pitchFamily="2" charset="-122"/>
                    <a:cs typeface="宋体" panose="02010600030101010101" pitchFamily="2" charset="-122"/>
                  </a:rPr>
                  <a:t>A</a:t>
                </a:r>
                <a:r>
                  <a:rPr lang="zh-CN" altLang="zh-CN" sz="1800" dirty="0">
                    <a:solidFill>
                      <a:srgbClr val="06071F"/>
                    </a:solidFill>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本竞赛任务的核心在于，构造恰当的神经网络结构，构造有效的损失函数，在尽可能低的时空间复杂度下，使算子在未见过的测试集样本上达到高精度，在在未见过的测试集样本上尽可能的泛化。</a:t>
                </a:r>
              </a:p>
              <a:p>
                <a:pPr indent="304800"/>
                <a:r>
                  <a:rPr lang="zh-CN" altLang="zh-CN" sz="1800" dirty="0">
                    <a:effectLst/>
                    <a:latin typeface="宋体" panose="02010600030101010101" pitchFamily="2" charset="-122"/>
                    <a:ea typeface="宋体" panose="02010600030101010101" pitchFamily="2" charset="-122"/>
                    <a:cs typeface="宋体" panose="02010600030101010101" pitchFamily="2" charset="-122"/>
                  </a:rPr>
                  <a:t>在上述方法的基础上考虑一个不可压缩的高雷诺的汽车风洞数湍流，纳威尔斯托克斯（</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N-S</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）控制方程可以被描述为：</a:t>
                </a:r>
              </a:p>
            </p:txBody>
          </p:sp>
        </mc:Choice>
        <mc:Fallback xmlns="">
          <p:sp>
            <p:nvSpPr>
              <p:cNvPr id="3" name="文本框 2">
                <a:extLst>
                  <a:ext uri="{FF2B5EF4-FFF2-40B4-BE49-F238E27FC236}">
                    <a16:creationId xmlns:a16="http://schemas.microsoft.com/office/drawing/2014/main" id="{DB0345F5-F13A-7177-AB6A-76DF8738AE4B}"/>
                  </a:ext>
                </a:extLst>
              </p:cNvPr>
              <p:cNvSpPr txBox="1">
                <a:spLocks noRot="1" noChangeAspect="1" noMove="1" noResize="1" noEditPoints="1" noAdjustHandles="1" noChangeArrowheads="1" noChangeShapeType="1" noTextEdit="1"/>
              </p:cNvSpPr>
              <p:nvPr/>
            </p:nvSpPr>
            <p:spPr>
              <a:xfrm>
                <a:off x="1126672" y="927130"/>
                <a:ext cx="4398917" cy="3970318"/>
              </a:xfrm>
              <a:prstGeom prst="rect">
                <a:avLst/>
              </a:prstGeom>
              <a:blipFill>
                <a:blip r:embed="rId3"/>
                <a:stretch>
                  <a:fillRect l="-1153" t="-318" r="-3170" b="-127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AFF529A-B71A-F90D-7EF8-3D0F8C086476}"/>
              </a:ext>
            </a:extLst>
          </p:cNvPr>
          <p:cNvPicPr>
            <a:picLocks noChangeAspect="1"/>
          </p:cNvPicPr>
          <p:nvPr/>
        </p:nvPicPr>
        <p:blipFill>
          <a:blip r:embed="rId4"/>
          <a:stretch>
            <a:fillRect/>
          </a:stretch>
        </p:blipFill>
        <p:spPr>
          <a:xfrm>
            <a:off x="6359071" y="927130"/>
            <a:ext cx="5023286" cy="500374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42AABC9-4D62-E03D-CCE8-41816DD9F79C}"/>
                  </a:ext>
                </a:extLst>
              </p:cNvPr>
              <p:cNvSpPr txBox="1"/>
              <p:nvPr/>
            </p:nvSpPr>
            <p:spPr>
              <a:xfrm>
                <a:off x="173083" y="5157298"/>
                <a:ext cx="6093822"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r>
                            <a:rPr lang="zh-CN" altLang="en-US">
                              <a:latin typeface="Cambria Math" panose="02040503050406030204" pitchFamily="18" charset="0"/>
                            </a:rPr>
                            <m:t>𝜕</m:t>
                          </m:r>
                          <m:r>
                            <a:rPr lang="zh-CN" altLang="en-US" b="1" i="1">
                              <a:latin typeface="Cambria Math" panose="02040503050406030204" pitchFamily="18" charset="0"/>
                            </a:rPr>
                            <m:t>𝒗</m:t>
                          </m:r>
                        </m:num>
                        <m:den>
                          <m:r>
                            <a:rPr lang="zh-CN" altLang="en-US" b="0" i="0">
                              <a:latin typeface="Cambria Math" panose="02040503050406030204" pitchFamily="18" charset="0"/>
                            </a:rPr>
                            <m:t>𝜕</m:t>
                          </m:r>
                          <m:r>
                            <a:rPr lang="zh-CN" altLang="en-US" b="0" i="1">
                              <a:latin typeface="Cambria Math" panose="02040503050406030204" pitchFamily="18" charset="0"/>
                            </a:rPr>
                            <m:t>𝑡</m:t>
                          </m:r>
                        </m:den>
                      </m:f>
                      <m:r>
                        <a:rPr lang="zh-CN" altLang="en-US" b="0" i="0">
                          <a:latin typeface="Cambria Math" panose="02040503050406030204" pitchFamily="18" charset="0"/>
                        </a:rPr>
                        <m:t>+</m:t>
                      </m:r>
                      <m:d>
                        <m:dPr>
                          <m:ctrlPr>
                            <a:rPr lang="zh-CN" altLang="en-US" b="0" i="1">
                              <a:latin typeface="Cambria Math" panose="02040503050406030204" pitchFamily="18" charset="0"/>
                            </a:rPr>
                          </m:ctrlPr>
                        </m:dPr>
                        <m:e>
                          <m:r>
                            <a:rPr lang="zh-CN" altLang="en-US" b="1" i="1">
                              <a:latin typeface="Cambria Math" panose="02040503050406030204" pitchFamily="18" charset="0"/>
                            </a:rPr>
                            <m:t>𝒗</m:t>
                          </m:r>
                          <m:r>
                            <m:rPr>
                              <m:sty m:val="p"/>
                            </m:rPr>
                            <a:rPr lang="zh-CN" altLang="en-US" b="0" i="0">
                              <a:latin typeface="Cambria Math" panose="02040503050406030204" pitchFamily="18" charset="0"/>
                            </a:rPr>
                            <m:t>∇</m:t>
                          </m:r>
                        </m:e>
                      </m:d>
                      <m:r>
                        <a:rPr lang="zh-CN" altLang="en-US" b="1" i="1">
                          <a:latin typeface="Cambria Math" panose="02040503050406030204" pitchFamily="18" charset="0"/>
                        </a:rPr>
                        <m:t>𝒗</m:t>
                      </m:r>
                      <m:r>
                        <a:rPr lang="zh-CN" altLang="en-US" b="0" i="0">
                          <a:latin typeface="Cambria Math" panose="02040503050406030204" pitchFamily="18" charset="0"/>
                        </a:rPr>
                        <m:t>=−</m:t>
                      </m:r>
                      <m:r>
                        <m:rPr>
                          <m:sty m:val="p"/>
                        </m:rPr>
                        <a:rPr lang="zh-CN" altLang="en-US" b="0" i="0">
                          <a:latin typeface="Cambria Math" panose="02040503050406030204" pitchFamily="18" charset="0"/>
                        </a:rPr>
                        <m:t>∇</m:t>
                      </m:r>
                      <m:r>
                        <a:rPr lang="zh-CN" altLang="en-US" b="0" i="1">
                          <a:latin typeface="Cambria Math" panose="02040503050406030204" pitchFamily="18" charset="0"/>
                        </a:rPr>
                        <m:t>𝑝</m:t>
                      </m:r>
                      <m:r>
                        <a:rPr lang="zh-CN" altLang="en-US" b="0" i="0">
                          <a:latin typeface="Cambria Math" panose="02040503050406030204" pitchFamily="18" charset="0"/>
                        </a:rPr>
                        <m:t>+</m:t>
                      </m:r>
                      <m:r>
                        <a:rPr lang="zh-CN" altLang="en-US" b="0" i="1">
                          <a:latin typeface="Cambria Math" panose="02040503050406030204" pitchFamily="18" charset="0"/>
                        </a:rPr>
                        <m:t>𝜈</m:t>
                      </m:r>
                      <m:sSup>
                        <m:sSupPr>
                          <m:ctrlPr>
                            <a:rPr lang="zh-CN" altLang="en-US" b="0" i="1">
                              <a:solidFill>
                                <a:srgbClr val="836967"/>
                              </a:solidFill>
                              <a:latin typeface="Cambria Math" panose="02040503050406030204" pitchFamily="18" charset="0"/>
                            </a:rPr>
                          </m:ctrlPr>
                        </m:sSupPr>
                        <m:e>
                          <m:r>
                            <m:rPr>
                              <m:sty m:val="p"/>
                            </m:rPr>
                            <a:rPr lang="zh-CN" altLang="en-US" b="0" i="0">
                              <a:latin typeface="Cambria Math" panose="02040503050406030204" pitchFamily="18" charset="0"/>
                            </a:rPr>
                            <m:t>∇</m:t>
                          </m:r>
                        </m:e>
                        <m:sup>
                          <m:r>
                            <a:rPr lang="zh-CN" altLang="en-US" b="0" i="0">
                              <a:latin typeface="Cambria Math" panose="02040503050406030204" pitchFamily="18" charset="0"/>
                            </a:rPr>
                            <m:t>2</m:t>
                          </m:r>
                        </m:sup>
                      </m:sSup>
                      <m:r>
                        <a:rPr lang="zh-CN" altLang="en-US" b="1" i="1">
                          <a:latin typeface="Cambria Math" panose="02040503050406030204" pitchFamily="18" charset="0"/>
                        </a:rPr>
                        <m:t>𝒗</m:t>
                      </m:r>
                      <m:r>
                        <a:rPr lang="zh-CN" altLang="en-US" b="0" i="0">
                          <a:latin typeface="Cambria Math" panose="02040503050406030204" pitchFamily="18" charset="0"/>
                        </a:rPr>
                        <m:t>,  </m:t>
                      </m:r>
                      <m:r>
                        <m:rPr>
                          <m:sty m:val="p"/>
                        </m:rPr>
                        <a:rPr lang="zh-CN" altLang="en-US" b="0" i="0">
                          <a:latin typeface="Cambria Math" panose="02040503050406030204" pitchFamily="18" charset="0"/>
                        </a:rPr>
                        <m:t>∇</m:t>
                      </m:r>
                      <m:r>
                        <a:rPr lang="zh-CN" altLang="en-US" b="0"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=0</m:t>
                      </m:r>
                    </m:oMath>
                  </m:oMathPara>
                </a14:m>
                <a:endParaRPr lang="zh-CN" altLang="en-US" dirty="0"/>
              </a:p>
            </p:txBody>
          </p:sp>
        </mc:Choice>
        <mc:Fallback xmlns="">
          <p:sp>
            <p:nvSpPr>
              <p:cNvPr id="7" name="文本框 6">
                <a:extLst>
                  <a:ext uri="{FF2B5EF4-FFF2-40B4-BE49-F238E27FC236}">
                    <a16:creationId xmlns:a16="http://schemas.microsoft.com/office/drawing/2014/main" id="{D42AABC9-4D62-E03D-CCE8-41816DD9F79C}"/>
                  </a:ext>
                </a:extLst>
              </p:cNvPr>
              <p:cNvSpPr txBox="1">
                <a:spLocks noRot="1" noChangeAspect="1" noMove="1" noResize="1" noEditPoints="1" noAdjustHandles="1" noChangeArrowheads="1" noChangeShapeType="1" noTextEdit="1"/>
              </p:cNvSpPr>
              <p:nvPr/>
            </p:nvSpPr>
            <p:spPr>
              <a:xfrm>
                <a:off x="173083" y="5157298"/>
                <a:ext cx="6093822" cy="619016"/>
              </a:xfrm>
              <a:prstGeom prst="rect">
                <a:avLst/>
              </a:prstGeom>
              <a:blipFill>
                <a:blip r:embed="rId5"/>
                <a:stretch>
                  <a:fillRect b="-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92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97CEA4-DDED-7EC1-0891-5242F414EA68}"/>
              </a:ext>
            </a:extLst>
          </p:cNvPr>
          <p:cNvSpPr txBox="1"/>
          <p:nvPr/>
        </p:nvSpPr>
        <p:spPr>
          <a:xfrm>
            <a:off x="1205050" y="1522551"/>
            <a:ext cx="3667396" cy="3416320"/>
          </a:xfrm>
          <a:prstGeom prst="rect">
            <a:avLst/>
          </a:prstGeom>
          <a:noFill/>
        </p:spPr>
        <p:txBody>
          <a:bodyPr wrap="square">
            <a:spAutoFit/>
          </a:bodyPr>
          <a:lstStyle/>
          <a:p>
            <a:r>
              <a:rPr lang="en-US" altLang="zh-CN" sz="1800" kern="0" dirty="0" err="1">
                <a:solidFill>
                  <a:srgbClr val="000000"/>
                </a:solidFill>
                <a:effectLst/>
                <a:latin typeface="宋体" panose="02010600030101010101" pitchFamily="2" charset="-122"/>
                <a:cs typeface="宋体" panose="02010600030101010101" pitchFamily="2" charset="-122"/>
              </a:rPr>
              <a:t>ShapeNet</a:t>
            </a:r>
            <a:r>
              <a:rPr lang="en-US" altLang="zh-CN" sz="1800" kern="0" dirty="0">
                <a:effectLst/>
                <a:latin typeface="Times New Roman" panose="02020603050405020304" pitchFamily="18" charset="0"/>
                <a:ea typeface="宋体" panose="02010600030101010101" pitchFamily="2" charset="-122"/>
              </a:rPr>
              <a:t>[2]</a:t>
            </a:r>
            <a:r>
              <a:rPr lang="zh-CN" altLang="zh-CN" sz="1800" kern="0" dirty="0">
                <a:solidFill>
                  <a:srgbClr val="000000"/>
                </a:solidFill>
                <a:effectLst/>
                <a:ea typeface="宋体" panose="02010600030101010101" pitchFamily="2" charset="-122"/>
                <a:cs typeface="宋体" panose="02010600030101010101" pitchFamily="2" charset="-122"/>
              </a:rPr>
              <a:t>是一个大型的</a:t>
            </a:r>
            <a:r>
              <a:rPr lang="en-US" altLang="zh-CN" sz="1800" kern="0" dirty="0">
                <a:solidFill>
                  <a:srgbClr val="000000"/>
                </a:solidFill>
                <a:effectLst/>
                <a:ea typeface="宋体" panose="02010600030101010101" pitchFamily="2" charset="-122"/>
                <a:cs typeface="宋体" panose="02010600030101010101" pitchFamily="2" charset="-122"/>
              </a:rPr>
              <a:t>3D CAD</a:t>
            </a:r>
            <a:r>
              <a:rPr lang="zh-CN" altLang="zh-CN" sz="1800" kern="0" dirty="0">
                <a:solidFill>
                  <a:srgbClr val="000000"/>
                </a:solidFill>
                <a:effectLst/>
                <a:ea typeface="宋体" panose="02010600030101010101" pitchFamily="2" charset="-122"/>
                <a:cs typeface="宋体" panose="02010600030101010101" pitchFamily="2" charset="-122"/>
              </a:rPr>
              <a:t>模型库，由斯坦福大学、普林斯顿大学和芝加哥丰田技术研究所的研究人员开发。这个数据集包含了超过</a:t>
            </a:r>
            <a:r>
              <a:rPr lang="en-US" altLang="zh-CN" sz="1800" kern="0" dirty="0">
                <a:solidFill>
                  <a:srgbClr val="000000"/>
                </a:solidFill>
                <a:effectLst/>
                <a:ea typeface="宋体" panose="02010600030101010101" pitchFamily="2" charset="-122"/>
                <a:cs typeface="宋体" panose="02010600030101010101" pitchFamily="2" charset="-122"/>
              </a:rPr>
              <a:t>300</a:t>
            </a:r>
            <a:r>
              <a:rPr lang="zh-CN" altLang="zh-CN" sz="1800" kern="0" dirty="0">
                <a:solidFill>
                  <a:srgbClr val="000000"/>
                </a:solidFill>
                <a:effectLst/>
                <a:ea typeface="宋体" panose="02010600030101010101" pitchFamily="2" charset="-122"/>
                <a:cs typeface="宋体" panose="02010600030101010101" pitchFamily="2" charset="-122"/>
              </a:rPr>
              <a:t>万个模型，其中</a:t>
            </a:r>
            <a:r>
              <a:rPr lang="en-US" altLang="zh-CN" sz="1800" kern="0" dirty="0">
                <a:solidFill>
                  <a:srgbClr val="000000"/>
                </a:solidFill>
                <a:effectLst/>
                <a:ea typeface="宋体" panose="02010600030101010101" pitchFamily="2" charset="-122"/>
                <a:cs typeface="宋体" panose="02010600030101010101" pitchFamily="2" charset="-122"/>
              </a:rPr>
              <a:t>22</a:t>
            </a:r>
            <a:r>
              <a:rPr lang="zh-CN" altLang="zh-CN" sz="1800" kern="0" dirty="0">
                <a:solidFill>
                  <a:srgbClr val="000000"/>
                </a:solidFill>
                <a:effectLst/>
                <a:ea typeface="宋体" panose="02010600030101010101" pitchFamily="2" charset="-122"/>
                <a:cs typeface="宋体" panose="02010600030101010101" pitchFamily="2" charset="-122"/>
              </a:rPr>
              <a:t>万个模型被分类到</a:t>
            </a:r>
            <a:r>
              <a:rPr lang="en-US" altLang="zh-CN" sz="1800" kern="0" dirty="0">
                <a:solidFill>
                  <a:srgbClr val="000000"/>
                </a:solidFill>
                <a:effectLst/>
                <a:ea typeface="宋体" panose="02010600030101010101" pitchFamily="2" charset="-122"/>
                <a:cs typeface="宋体" panose="02010600030101010101" pitchFamily="2" charset="-122"/>
              </a:rPr>
              <a:t>3135</a:t>
            </a:r>
            <a:r>
              <a:rPr lang="zh-CN" altLang="zh-CN" sz="1800" kern="0" dirty="0">
                <a:solidFill>
                  <a:srgbClr val="000000"/>
                </a:solidFill>
                <a:effectLst/>
                <a:ea typeface="宋体" panose="02010600030101010101" pitchFamily="2" charset="-122"/>
                <a:cs typeface="宋体" panose="02010600030101010101" pitchFamily="2" charset="-122"/>
              </a:rPr>
              <a:t>个类别中。其中</a:t>
            </a:r>
            <a:r>
              <a:rPr lang="en-US" altLang="zh-CN" sz="1800" kern="0" dirty="0">
                <a:solidFill>
                  <a:srgbClr val="000000"/>
                </a:solidFill>
                <a:effectLst/>
                <a:ea typeface="宋体" panose="02010600030101010101" pitchFamily="2" charset="-122"/>
                <a:cs typeface="宋体" panose="02010600030101010101" pitchFamily="2" charset="-122"/>
              </a:rPr>
              <a:t>3D </a:t>
            </a:r>
            <a:r>
              <a:rPr lang="en-US" altLang="zh-CN" sz="1800" kern="0" dirty="0" err="1">
                <a:solidFill>
                  <a:srgbClr val="000000"/>
                </a:solidFill>
                <a:effectLst/>
                <a:ea typeface="宋体" panose="02010600030101010101" pitchFamily="2" charset="-122"/>
                <a:cs typeface="宋体" panose="02010600030101010101" pitchFamily="2" charset="-122"/>
              </a:rPr>
              <a:t>ShapeNet</a:t>
            </a:r>
            <a:r>
              <a:rPr lang="en-US" altLang="zh-CN" sz="1800" kern="0" dirty="0">
                <a:solidFill>
                  <a:srgbClr val="000000"/>
                </a:solidFill>
                <a:effectLst/>
                <a:ea typeface="宋体" panose="02010600030101010101" pitchFamily="2" charset="-122"/>
                <a:cs typeface="宋体" panose="02010600030101010101" pitchFamily="2" charset="-122"/>
              </a:rPr>
              <a:t> Car </a:t>
            </a:r>
            <a:r>
              <a:rPr lang="zh-CN" altLang="zh-CN" sz="1800" kern="0" dirty="0">
                <a:solidFill>
                  <a:srgbClr val="000000"/>
                </a:solidFill>
                <a:effectLst/>
                <a:ea typeface="宋体" panose="02010600030101010101" pitchFamily="2" charset="-122"/>
                <a:cs typeface="宋体" panose="02010600030101010101" pitchFamily="2" charset="-122"/>
              </a:rPr>
              <a:t>是</a:t>
            </a:r>
            <a:r>
              <a:rPr lang="en-US" altLang="zh-CN" sz="1800" kern="0" dirty="0" err="1">
                <a:solidFill>
                  <a:srgbClr val="000000"/>
                </a:solidFill>
                <a:effectLst/>
                <a:latin typeface="宋体" panose="02010600030101010101" pitchFamily="2" charset="-122"/>
                <a:cs typeface="宋体" panose="02010600030101010101" pitchFamily="2" charset="-122"/>
              </a:rPr>
              <a:t>ShapeNet</a:t>
            </a:r>
            <a:r>
              <a:rPr lang="en-US" altLang="zh-CN" sz="1800" kern="0" dirty="0">
                <a:solidFill>
                  <a:srgbClr val="000000"/>
                </a:solidFill>
                <a:effectLst/>
                <a:latin typeface="宋体" panose="02010600030101010101" pitchFamily="2" charset="-122"/>
                <a:cs typeface="宋体" panose="02010600030101010101" pitchFamily="2" charset="-122"/>
              </a:rPr>
              <a:t> </a:t>
            </a:r>
            <a:r>
              <a:rPr lang="zh-CN" altLang="zh-CN" sz="1800" kern="0" dirty="0">
                <a:solidFill>
                  <a:srgbClr val="000000"/>
                </a:solidFill>
                <a:effectLst/>
                <a:ea typeface="宋体" panose="02010600030101010101" pitchFamily="2" charset="-122"/>
                <a:cs typeface="宋体" panose="02010600030101010101" pitchFamily="2" charset="-122"/>
              </a:rPr>
              <a:t>数据集中一个专门的子集，它包含了</a:t>
            </a:r>
            <a:r>
              <a:rPr lang="en-US" altLang="zh-CN" sz="1800" kern="0" dirty="0">
                <a:solidFill>
                  <a:srgbClr val="000000"/>
                </a:solidFill>
                <a:effectLst/>
                <a:ea typeface="宋体" panose="02010600030101010101" pitchFamily="2" charset="-122"/>
                <a:cs typeface="宋体" panose="02010600030101010101" pitchFamily="2" charset="-122"/>
              </a:rPr>
              <a:t> 1256 </a:t>
            </a:r>
            <a:r>
              <a:rPr lang="zh-CN" altLang="zh-CN" sz="1800" kern="0" dirty="0">
                <a:solidFill>
                  <a:srgbClr val="000000"/>
                </a:solidFill>
                <a:effectLst/>
                <a:ea typeface="宋体" panose="02010600030101010101" pitchFamily="2" charset="-122"/>
                <a:cs typeface="宋体" panose="02010600030101010101" pitchFamily="2" charset="-122"/>
              </a:rPr>
              <a:t>辆不同类型汽车的</a:t>
            </a:r>
            <a:r>
              <a:rPr lang="en-US" altLang="zh-CN" sz="1800" kern="0" dirty="0">
                <a:solidFill>
                  <a:srgbClr val="000000"/>
                </a:solidFill>
                <a:effectLst/>
                <a:ea typeface="宋体" panose="02010600030101010101" pitchFamily="2" charset="-122"/>
                <a:cs typeface="宋体" panose="02010600030101010101" pitchFamily="2" charset="-122"/>
              </a:rPr>
              <a:t> 3D </a:t>
            </a:r>
            <a:r>
              <a:rPr lang="zh-CN" altLang="zh-CN" sz="1800" kern="0" dirty="0">
                <a:solidFill>
                  <a:srgbClr val="000000"/>
                </a:solidFill>
                <a:effectLst/>
                <a:ea typeface="宋体" panose="02010600030101010101" pitchFamily="2" charset="-122"/>
                <a:cs typeface="宋体" panose="02010600030101010101" pitchFamily="2" charset="-122"/>
              </a:rPr>
              <a:t>模型，这些模型被用于各种计算机视觉和图形学研究任务，例如</a:t>
            </a:r>
            <a:r>
              <a:rPr lang="en-US" altLang="zh-CN" sz="1800" kern="0" dirty="0">
                <a:solidFill>
                  <a:srgbClr val="000000"/>
                </a:solidFill>
                <a:effectLst/>
                <a:ea typeface="宋体" panose="02010600030101010101" pitchFamily="2" charset="-122"/>
                <a:cs typeface="宋体" panose="02010600030101010101" pitchFamily="2" charset="-122"/>
              </a:rPr>
              <a:t> 3D </a:t>
            </a:r>
            <a:r>
              <a:rPr lang="zh-CN" altLang="zh-CN" sz="1800" kern="0" dirty="0">
                <a:solidFill>
                  <a:srgbClr val="000000"/>
                </a:solidFill>
                <a:effectLst/>
                <a:ea typeface="宋体" panose="02010600030101010101" pitchFamily="2" charset="-122"/>
                <a:cs typeface="宋体" panose="02010600030101010101" pitchFamily="2" charset="-122"/>
              </a:rPr>
              <a:t>对象重建、语义分割和点云生成等。 </a:t>
            </a:r>
            <a:endParaRPr lang="zh-CN" altLang="en-US" dirty="0"/>
          </a:p>
        </p:txBody>
      </p:sp>
      <p:sp>
        <p:nvSpPr>
          <p:cNvPr id="6" name="Rectangle 2">
            <a:extLst>
              <a:ext uri="{FF2B5EF4-FFF2-40B4-BE49-F238E27FC236}">
                <a16:creationId xmlns:a16="http://schemas.microsoft.com/office/drawing/2014/main" id="{B8A06F7F-6D1E-585A-38AF-E107EC9F6D2A}"/>
              </a:ext>
            </a:extLst>
          </p:cNvPr>
          <p:cNvSpPr>
            <a:spLocks noChangeArrowheads="1"/>
          </p:cNvSpPr>
          <p:nvPr/>
        </p:nvSpPr>
        <p:spPr bwMode="auto">
          <a:xfrm>
            <a:off x="5359764" y="912766"/>
            <a:ext cx="176132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图片 1">
            <a:extLst>
              <a:ext uri="{FF2B5EF4-FFF2-40B4-BE49-F238E27FC236}">
                <a16:creationId xmlns:a16="http://schemas.microsoft.com/office/drawing/2014/main" id="{50638506-F732-D069-41ED-D4069BF62FF8}"/>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59764" y="912767"/>
            <a:ext cx="6396823" cy="5032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8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0ED02D1-06B4-193C-8F99-1E3D9AEDAAF6}"/>
              </a:ext>
            </a:extLst>
          </p:cNvPr>
          <p:cNvGraphicFramePr>
            <a:graphicFrameLocks noGrp="1"/>
          </p:cNvGraphicFramePr>
          <p:nvPr>
            <p:extLst>
              <p:ext uri="{D42A27DB-BD31-4B8C-83A1-F6EECF244321}">
                <p14:modId xmlns:p14="http://schemas.microsoft.com/office/powerpoint/2010/main" val="3425819591"/>
              </p:ext>
            </p:extLst>
          </p:nvPr>
        </p:nvGraphicFramePr>
        <p:xfrm>
          <a:off x="2614794" y="1762868"/>
          <a:ext cx="6962411" cy="3332263"/>
        </p:xfrm>
        <a:graphic>
          <a:graphicData uri="http://schemas.openxmlformats.org/drawingml/2006/table">
            <a:tbl>
              <a:tblPr firstRow="1" firstCol="1" bandRow="1">
                <a:tableStyleId>{5C22544A-7EE6-4342-B048-85BDC9FD1C3A}</a:tableStyleId>
              </a:tblPr>
              <a:tblGrid>
                <a:gridCol w="2094753">
                  <a:extLst>
                    <a:ext uri="{9D8B030D-6E8A-4147-A177-3AD203B41FA5}">
                      <a16:colId xmlns:a16="http://schemas.microsoft.com/office/drawing/2014/main" val="3250937422"/>
                    </a:ext>
                  </a:extLst>
                </a:gridCol>
                <a:gridCol w="3192053">
                  <a:extLst>
                    <a:ext uri="{9D8B030D-6E8A-4147-A177-3AD203B41FA5}">
                      <a16:colId xmlns:a16="http://schemas.microsoft.com/office/drawing/2014/main" val="744919905"/>
                    </a:ext>
                  </a:extLst>
                </a:gridCol>
                <a:gridCol w="1675605">
                  <a:extLst>
                    <a:ext uri="{9D8B030D-6E8A-4147-A177-3AD203B41FA5}">
                      <a16:colId xmlns:a16="http://schemas.microsoft.com/office/drawing/2014/main" val="3907661775"/>
                    </a:ext>
                  </a:extLst>
                </a:gridCol>
              </a:tblGrid>
              <a:tr h="644563">
                <a:tc>
                  <a:txBody>
                    <a:bodyPr/>
                    <a:lstStyle/>
                    <a:p>
                      <a:pPr algn="ctr">
                        <a:spcAft>
                          <a:spcPts val="200"/>
                        </a:spcAft>
                      </a:pPr>
                      <a:r>
                        <a:rPr lang="zh-CN" sz="1600" kern="0">
                          <a:effectLst/>
                        </a:rPr>
                        <a:t>变量名称</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305"/>
                        </a:spcAft>
                      </a:pPr>
                      <a:r>
                        <a:rPr lang="zh-CN" sz="1600" kern="0">
                          <a:effectLst/>
                        </a:rPr>
                        <a:t>定义</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90"/>
                        </a:spcAft>
                      </a:pPr>
                      <a:r>
                        <a:rPr lang="zh-CN" sz="1600" kern="0">
                          <a:effectLst/>
                        </a:rPr>
                        <a:t>形状</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extLst>
                  <a:ext uri="{0D108BD9-81ED-4DB2-BD59-A6C34878D82A}">
                    <a16:rowId xmlns:a16="http://schemas.microsoft.com/office/drawing/2014/main" val="52434585"/>
                  </a:ext>
                </a:extLst>
              </a:tr>
              <a:tr h="671925">
                <a:tc>
                  <a:txBody>
                    <a:bodyPr/>
                    <a:lstStyle/>
                    <a:p>
                      <a:pPr algn="ctr">
                        <a:spcAft>
                          <a:spcPts val="200"/>
                        </a:spcAft>
                      </a:pPr>
                      <a:r>
                        <a:rPr lang="zh-CN" sz="1600" kern="0">
                          <a:effectLst/>
                        </a:rPr>
                        <a:t>网格节点坐标</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305"/>
                        </a:spcAft>
                      </a:pPr>
                      <a:r>
                        <a:rPr lang="zh-CN" sz="1600" kern="0" dirty="0">
                          <a:effectLst/>
                        </a:rPr>
                        <a:t>表示汽车表面的几何信息</a:t>
                      </a:r>
                      <a:endParaRPr 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90"/>
                        </a:spcAft>
                      </a:pPr>
                      <a:r>
                        <a:rPr lang="zh-CN" sz="1600" kern="0">
                          <a:effectLst/>
                        </a:rPr>
                        <a:t>节点个数</a:t>
                      </a:r>
                      <a:r>
                        <a:rPr lang="en-US" sz="1600" kern="0">
                          <a:effectLst/>
                        </a:rPr>
                        <a:t>,3</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extLst>
                  <a:ext uri="{0D108BD9-81ED-4DB2-BD59-A6C34878D82A}">
                    <a16:rowId xmlns:a16="http://schemas.microsoft.com/office/drawing/2014/main" val="1211335598"/>
                  </a:ext>
                </a:extLst>
              </a:tr>
              <a:tr h="671925">
                <a:tc>
                  <a:txBody>
                    <a:bodyPr/>
                    <a:lstStyle/>
                    <a:p>
                      <a:pPr algn="ctr">
                        <a:spcAft>
                          <a:spcPts val="200"/>
                        </a:spcAft>
                      </a:pPr>
                      <a:r>
                        <a:rPr lang="zh-CN" sz="1600" kern="0">
                          <a:effectLst/>
                        </a:rPr>
                        <a:t>网格单元坐标</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305"/>
                        </a:spcAft>
                      </a:pPr>
                      <a:r>
                        <a:rPr lang="zh-CN" sz="1600" kern="0">
                          <a:effectLst/>
                        </a:rPr>
                        <a:t>表示汽车表面的几何信息</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90"/>
                        </a:spcAft>
                      </a:pPr>
                      <a:r>
                        <a:rPr lang="zh-CN" sz="1600" kern="0">
                          <a:effectLst/>
                        </a:rPr>
                        <a:t>单元个数</a:t>
                      </a:r>
                      <a:r>
                        <a:rPr lang="en-US" sz="1600" kern="0">
                          <a:effectLst/>
                        </a:rPr>
                        <a:t>,3</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extLst>
                  <a:ext uri="{0D108BD9-81ED-4DB2-BD59-A6C34878D82A}">
                    <a16:rowId xmlns:a16="http://schemas.microsoft.com/office/drawing/2014/main" val="430681594"/>
                  </a:ext>
                </a:extLst>
              </a:tr>
              <a:tr h="671925">
                <a:tc>
                  <a:txBody>
                    <a:bodyPr/>
                    <a:lstStyle/>
                    <a:p>
                      <a:pPr algn="ctr">
                        <a:spcAft>
                          <a:spcPts val="200"/>
                        </a:spcAft>
                      </a:pPr>
                      <a:r>
                        <a:rPr lang="zh-CN" sz="1600" kern="0">
                          <a:effectLst/>
                        </a:rPr>
                        <a:t>压力向量</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305"/>
                        </a:spcAft>
                      </a:pPr>
                      <a:r>
                        <a:rPr lang="zh-CN" sz="1600" kern="0">
                          <a:effectLst/>
                        </a:rPr>
                        <a:t>表示汽车表面的物理信息</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90"/>
                        </a:spcAft>
                      </a:pPr>
                      <a:r>
                        <a:rPr lang="zh-CN" sz="1600" kern="0">
                          <a:effectLst/>
                        </a:rPr>
                        <a:t>节点个数</a:t>
                      </a:r>
                      <a:r>
                        <a:rPr lang="en-US" sz="1600" kern="0">
                          <a:effectLst/>
                        </a:rPr>
                        <a:t>,1</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extLst>
                  <a:ext uri="{0D108BD9-81ED-4DB2-BD59-A6C34878D82A}">
                    <a16:rowId xmlns:a16="http://schemas.microsoft.com/office/drawing/2014/main" val="3184337143"/>
                  </a:ext>
                </a:extLst>
              </a:tr>
              <a:tr h="671925">
                <a:tc>
                  <a:txBody>
                    <a:bodyPr/>
                    <a:lstStyle/>
                    <a:p>
                      <a:pPr algn="ctr">
                        <a:spcAft>
                          <a:spcPts val="200"/>
                        </a:spcAft>
                      </a:pPr>
                      <a:r>
                        <a:rPr lang="zh-CN" sz="1600" kern="0">
                          <a:effectLst/>
                        </a:rPr>
                        <a:t>数据归一化信息</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305"/>
                        </a:spcAft>
                      </a:pPr>
                      <a:r>
                        <a:rPr lang="zh-CN" sz="1600" kern="0">
                          <a:effectLst/>
                        </a:rPr>
                        <a:t>用于风阻压力、汽车坐标的归一化</a:t>
                      </a:r>
                      <a:endParaRPr lang="zh-CN" sz="18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tc>
                  <a:txBody>
                    <a:bodyPr/>
                    <a:lstStyle/>
                    <a:p>
                      <a:pPr algn="ctr">
                        <a:spcAft>
                          <a:spcPts val="90"/>
                        </a:spcAft>
                      </a:pPr>
                      <a:r>
                        <a:rPr lang="en-US" sz="1600" kern="0" dirty="0">
                          <a:effectLst/>
                        </a:rPr>
                        <a:t>-</a:t>
                      </a:r>
                      <a:endParaRPr 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0960" marR="60960" marT="60960" marB="60960" anchor="ctr"/>
                </a:tc>
                <a:extLst>
                  <a:ext uri="{0D108BD9-81ED-4DB2-BD59-A6C34878D82A}">
                    <a16:rowId xmlns:a16="http://schemas.microsoft.com/office/drawing/2014/main" val="2496500994"/>
                  </a:ext>
                </a:extLst>
              </a:tr>
            </a:tbl>
          </a:graphicData>
        </a:graphic>
      </p:graphicFrame>
      <p:sp>
        <p:nvSpPr>
          <p:cNvPr id="6" name="文本框 5">
            <a:extLst>
              <a:ext uri="{FF2B5EF4-FFF2-40B4-BE49-F238E27FC236}">
                <a16:creationId xmlns:a16="http://schemas.microsoft.com/office/drawing/2014/main" id="{815F3AE2-14B7-F5EC-C2B8-8DDB9E8AE097}"/>
              </a:ext>
            </a:extLst>
          </p:cNvPr>
          <p:cNvSpPr txBox="1"/>
          <p:nvPr/>
        </p:nvSpPr>
        <p:spPr>
          <a:xfrm>
            <a:off x="5202283" y="893019"/>
            <a:ext cx="1120140" cy="369332"/>
          </a:xfrm>
          <a:prstGeom prst="rect">
            <a:avLst/>
          </a:prstGeom>
          <a:noFill/>
        </p:spPr>
        <p:txBody>
          <a:bodyPr wrap="square">
            <a:spAutoFit/>
          </a:bodyPr>
          <a:lstStyle/>
          <a:p>
            <a:r>
              <a:rPr lang="zh-CN" altLang="en-US" kern="0" dirty="0">
                <a:solidFill>
                  <a:srgbClr val="000000"/>
                </a:solidFill>
                <a:ea typeface="宋体" panose="02010600030101010101" pitchFamily="2" charset="-122"/>
              </a:rPr>
              <a:t>数据格式</a:t>
            </a:r>
            <a:endParaRPr lang="zh-CN" altLang="en-US" dirty="0"/>
          </a:p>
        </p:txBody>
      </p:sp>
    </p:spTree>
    <p:extLst>
      <p:ext uri="{BB962C8B-B14F-4D97-AF65-F5344CB8AC3E}">
        <p14:creationId xmlns:p14="http://schemas.microsoft.com/office/powerpoint/2010/main" val="244673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AC31E7F7-A9A7-16DC-6F24-F7D7449BD639}"/>
              </a:ext>
            </a:extLst>
          </p:cNvPr>
          <p:cNvSpPr txBox="1"/>
          <p:nvPr/>
        </p:nvSpPr>
        <p:spPr>
          <a:xfrm>
            <a:off x="2811781" y="888940"/>
            <a:ext cx="6093822" cy="1291892"/>
          </a:xfrm>
          <a:prstGeom prst="rect">
            <a:avLst/>
          </a:prstGeom>
          <a:noFill/>
        </p:spPr>
        <p:txBody>
          <a:bodyPr wrap="square">
            <a:spAutoFit/>
          </a:bodyPr>
          <a:lstStyle/>
          <a:p>
            <a:pPr algn="l">
              <a:lnSpc>
                <a:spcPct val="150000"/>
              </a:lnSpc>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问题</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1: </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算子学习神经网络快速预测汽车风阻的本质是通过梯度优化方法优化目标损失，对神经网络的参数进行优化。假设需要优化的目标损失函数为</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12" name="Rectangle 8">
            <a:extLst>
              <a:ext uri="{FF2B5EF4-FFF2-40B4-BE49-F238E27FC236}">
                <a16:creationId xmlns:a16="http://schemas.microsoft.com/office/drawing/2014/main" id="{E40132FD-4BE2-F3B2-E909-2259BB7C163E}"/>
              </a:ext>
            </a:extLst>
          </p:cNvPr>
          <p:cNvSpPr>
            <a:spLocks noChangeArrowheads="1"/>
          </p:cNvSpPr>
          <p:nvPr/>
        </p:nvSpPr>
        <p:spPr bwMode="auto">
          <a:xfrm>
            <a:off x="4650376" y="1972490"/>
            <a:ext cx="27588773" cy="103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B2F78E47-D403-C4BA-6ADE-D53100F459B6}"/>
              </a:ext>
            </a:extLst>
          </p:cNvPr>
          <p:cNvGraphicFramePr>
            <a:graphicFrameLocks noChangeAspect="1"/>
          </p:cNvGraphicFramePr>
          <p:nvPr>
            <p:extLst>
              <p:ext uri="{D42A27DB-BD31-4B8C-83A1-F6EECF244321}">
                <p14:modId xmlns:p14="http://schemas.microsoft.com/office/powerpoint/2010/main" val="631814603"/>
              </p:ext>
            </p:extLst>
          </p:nvPr>
        </p:nvGraphicFramePr>
        <p:xfrm>
          <a:off x="5029200" y="2721452"/>
          <a:ext cx="1658983" cy="390349"/>
        </p:xfrm>
        <a:graphic>
          <a:graphicData uri="http://schemas.openxmlformats.org/presentationml/2006/ole">
            <mc:AlternateContent xmlns:mc="http://schemas.openxmlformats.org/markup-compatibility/2006">
              <mc:Choice xmlns:v="urn:schemas-microsoft-com:vml" Requires="v">
                <p:oleObj r:id="rId2" imgW="1054100" imgH="228600" progId="Equation.DSMT4">
                  <p:embed/>
                </p:oleObj>
              </mc:Choice>
              <mc:Fallback>
                <p:oleObj r:id="rId2" imgW="1054100" imgH="228600"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721452"/>
                        <a:ext cx="1658983" cy="39034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2686DC7-B863-9E34-988E-31F4F953BC23}"/>
                  </a:ext>
                </a:extLst>
              </p:cNvPr>
              <p:cNvSpPr txBox="1"/>
              <p:nvPr/>
            </p:nvSpPr>
            <p:spPr>
              <a:xfrm>
                <a:off x="2811782" y="3652422"/>
                <a:ext cx="6093822" cy="1291892"/>
              </a:xfrm>
              <a:prstGeom prst="rect">
                <a:avLst/>
              </a:prstGeom>
              <a:noFill/>
            </p:spPr>
            <p:txBody>
              <a:bodyPr wrap="square">
                <a:spAutoFit/>
              </a:bodyPr>
              <a:lstStyle/>
              <a:p>
                <a:pPr algn="l">
                  <a:lnSpc>
                    <a:spcPct val="150000"/>
                  </a:lnSpc>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其中</a:t>
                </a:r>
                <a14:m>
                  <m:oMath xmlns:m="http://schemas.openxmlformats.org/officeDocument/2006/math">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𝜃</m:t>
                    </m:r>
                  </m:oMath>
                </a14:m>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为学习参数，设初始参数值为</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100</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，尝试求解使得目标函数最小的参数</a:t>
                </a:r>
                <a14:m>
                  <m:oMath xmlns:m="http://schemas.openxmlformats.org/officeDocument/2006/math">
                    <m:r>
                      <a:rPr lang="en-US" altLang="zh-CN" sz="1800" i="1" kern="0">
                        <a:effectLst/>
                        <a:latin typeface="Cambria Math" panose="02040503050406030204" pitchFamily="18" charset="0"/>
                        <a:ea typeface="宋体" panose="02010600030101010101" pitchFamily="2" charset="-122"/>
                        <a:cs typeface="宋体" panose="02010600030101010101" pitchFamily="2" charset="-122"/>
                      </a:rPr>
                      <m:t>𝜃</m:t>
                    </m:r>
                  </m:oMath>
                </a14:m>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的值。（要求书面求解过程或者运行代码）</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52686DC7-B863-9E34-988E-31F4F953BC23}"/>
                  </a:ext>
                </a:extLst>
              </p:cNvPr>
              <p:cNvSpPr txBox="1">
                <a:spLocks noRot="1" noChangeAspect="1" noMove="1" noResize="1" noEditPoints="1" noAdjustHandles="1" noChangeArrowheads="1" noChangeShapeType="1" noTextEdit="1"/>
              </p:cNvSpPr>
              <p:nvPr/>
            </p:nvSpPr>
            <p:spPr>
              <a:xfrm>
                <a:off x="2811782" y="3652422"/>
                <a:ext cx="6093822" cy="1291892"/>
              </a:xfrm>
              <a:prstGeom prst="rect">
                <a:avLst/>
              </a:prstGeom>
              <a:blipFill>
                <a:blip r:embed="rId4"/>
                <a:stretch>
                  <a:fillRect l="-832" b="-48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085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C578BD8-1711-CBE2-74B2-0517B90E7782}"/>
              </a:ext>
            </a:extLst>
          </p:cNvPr>
          <p:cNvSpPr txBox="1"/>
          <p:nvPr/>
        </p:nvSpPr>
        <p:spPr>
          <a:xfrm>
            <a:off x="130629" y="225170"/>
            <a:ext cx="12061371" cy="1200329"/>
          </a:xfrm>
          <a:prstGeom prst="rect">
            <a:avLst/>
          </a:prstGeom>
          <a:noFill/>
        </p:spPr>
        <p:txBody>
          <a:bodyPr wrap="square">
            <a:spAutoFit/>
          </a:bodyPr>
          <a:lstStyle/>
          <a:p>
            <a:pPr algn="l"/>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问题</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2</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对于给定的高雷诺数湍流下汽车风阻压力数据，简化汽车模型的几何表面进行数据读取和处理。从赛题提供的仿真文件中，一方面提取汽车表面的关键物理信息作为模型仿真数据标签，另一方面提取汽车的关键几何特征作为输入，使用飞桨深度学习框架对数据格式、数据类型进行合理的处理，构造数据加载器</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[4]</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实现多进程异步加载。通过在星河社区科学计算专区报名</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[5]</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阅读文献和获取算力进行实验，完成文献调研，作为论文摘要部分的参考。</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A508D88B-8517-8871-5AA3-CDA3EC4B04D2}"/>
              </a:ext>
            </a:extLst>
          </p:cNvPr>
          <p:cNvSpPr txBox="1"/>
          <p:nvPr/>
        </p:nvSpPr>
        <p:spPr>
          <a:xfrm>
            <a:off x="3049089" y="5282864"/>
            <a:ext cx="6093822" cy="369332"/>
          </a:xfrm>
          <a:prstGeom prst="rect">
            <a:avLst/>
          </a:prstGeom>
          <a:noFill/>
        </p:spPr>
        <p:txBody>
          <a:bodyPr wrap="square">
            <a:spAutoFit/>
          </a:bodyPr>
          <a:lstStyle/>
          <a:p>
            <a:r>
              <a:rPr lang="zh-CN" altLang="en-US" dirty="0"/>
              <a:t>https://aistudio.baidu.com/application/detail/68062</a:t>
            </a:r>
          </a:p>
        </p:txBody>
      </p:sp>
      <p:pic>
        <p:nvPicPr>
          <p:cNvPr id="8" name="录屏2025-04-16 20.45.32_2FD2674F-5F2E-4F19-81B5-CF6ED6CE5FA5.mp4">
            <a:hlinkClick r:id="" action="ppaction://media"/>
            <a:extLst>
              <a:ext uri="{FF2B5EF4-FFF2-40B4-BE49-F238E27FC236}">
                <a16:creationId xmlns:a16="http://schemas.microsoft.com/office/drawing/2014/main" id="{A66B3538-3659-E06A-E7A0-0534DC714F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2808" y="1513658"/>
            <a:ext cx="6810103" cy="3830683"/>
          </a:xfrm>
          <a:prstGeom prst="rect">
            <a:avLst/>
          </a:prstGeom>
        </p:spPr>
      </p:pic>
      <p:sp>
        <p:nvSpPr>
          <p:cNvPr id="10" name="文本框 9">
            <a:extLst>
              <a:ext uri="{FF2B5EF4-FFF2-40B4-BE49-F238E27FC236}">
                <a16:creationId xmlns:a16="http://schemas.microsoft.com/office/drawing/2014/main" id="{33CCC24C-3F3F-390C-5C75-178F384FEFDE}"/>
              </a:ext>
            </a:extLst>
          </p:cNvPr>
          <p:cNvSpPr txBox="1"/>
          <p:nvPr/>
        </p:nvSpPr>
        <p:spPr>
          <a:xfrm>
            <a:off x="225879" y="5837142"/>
            <a:ext cx="11740242" cy="923330"/>
          </a:xfrm>
          <a:prstGeom prst="rect">
            <a:avLst/>
          </a:prstGeom>
          <a:noFill/>
        </p:spPr>
        <p:txBody>
          <a:bodyPr wrap="square">
            <a:spAutoFit/>
          </a:bodyPr>
          <a:lstStyle/>
          <a:p>
            <a:pPr algn="l"/>
            <a:r>
              <a:rPr lang="zh-CN" altLang="en-US" kern="0" dirty="0">
                <a:latin typeface="Times New Roman" panose="02020603050405020304" pitchFamily="18" charset="0"/>
                <a:ea typeface="宋体" panose="02010600030101010101" pitchFamily="2" charset="-122"/>
                <a:cs typeface="Times New Roman" panose="02020603050405020304" pitchFamily="18" charset="0"/>
              </a:rPr>
              <a:t>推荐阅读：</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陈凯</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李佳琳</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王朋波</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等</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基于几何信息神经算子的参数化汽车几何风阻预测模型</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[C]//</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中国汽车工程学会汽车空气动力学分会</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.2024</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中国汽车工程学会汽车空气动力学分会学术年会论文集</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百度公司</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北京汽车研究总院</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a:t>
            </a:r>
            <a:r>
              <a:rPr lang="zh-CN" altLang="zh-CN" sz="1800" kern="0" dirty="0">
                <a:effectLst/>
                <a:latin typeface="DengXian" panose="02010600030101010101" pitchFamily="2" charset="-122"/>
                <a:ea typeface="宋体" panose="02010600030101010101" pitchFamily="2" charset="-122"/>
                <a:cs typeface="Times New Roman" panose="02020603050405020304" pitchFamily="18" charset="0"/>
              </a:rPr>
              <a:t>清华大学自动化系</a:t>
            </a:r>
            <a:r>
              <a:rPr lang="en-US" altLang="zh-CN" sz="1800" kern="0" dirty="0">
                <a:effectLst/>
                <a:latin typeface="DengXian" panose="02010600030101010101" pitchFamily="2" charset="-122"/>
                <a:ea typeface="宋体" panose="02010600030101010101" pitchFamily="2" charset="-122"/>
                <a:cs typeface="Times New Roman" panose="02020603050405020304" pitchFamily="18" charset="0"/>
              </a:rPr>
              <a:t>;,2024:2-11.DOI:10.26914/c.cnkihy.2024.023235.</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1135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CDBCB34-4FA5-D953-3A4B-FE36C60A854E}"/>
              </a:ext>
            </a:extLst>
          </p:cNvPr>
          <p:cNvSpPr txBox="1"/>
          <p:nvPr/>
        </p:nvSpPr>
        <p:spPr>
          <a:xfrm>
            <a:off x="878477" y="566678"/>
            <a:ext cx="10603773" cy="2031325"/>
          </a:xfrm>
          <a:prstGeom prst="rect">
            <a:avLst/>
          </a:prstGeom>
          <a:noFill/>
        </p:spPr>
        <p:txBody>
          <a:bodyPr wrap="square">
            <a:spAutoFit/>
          </a:bodyPr>
          <a:lstStyle/>
          <a:p>
            <a:pPr algn="l"/>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问题</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3</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：尝试构建算子神经网络，如</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 KAN</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Kolmogorov-Arnold Network</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Diffusion</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Transformer</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Fourier-Neural-Network, PINN</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Physics Informed Neural Network</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）等等，基于深度学习的偏微分方程求解器，实现从输入几何信息到输出物理信息的快速预测，并使用飞桨完成论文实验代码编写。</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报名飞桨共创计划活动领取</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AI</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芯片算力</a:t>
            </a: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[5]</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跑通</a:t>
            </a:r>
            <a:r>
              <a:rPr lang="en-US" altLang="zh-CN" sz="1800" kern="0" dirty="0" err="1">
                <a:effectLst/>
                <a:latin typeface="DengXian" panose="02010600030101010101" pitchFamily="2" charset="-122"/>
                <a:ea typeface="宋体" panose="02010600030101010101" pitchFamily="2" charset="-122"/>
                <a:cs typeface="宋体" panose="02010600030101010101" pitchFamily="2" charset="-122"/>
              </a:rPr>
              <a:t>AIStudio</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 baseline</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示例项目</a:t>
            </a:r>
            <a:r>
              <a:rPr lang="en-US" altLang="zh-CN" sz="1800" kern="0" dirty="0">
                <a:effectLst/>
                <a:latin typeface="DengXian" panose="02010600030101010101" pitchFamily="2" charset="-122"/>
                <a:ea typeface="宋体" panose="02010600030101010101" pitchFamily="2" charset="-122"/>
                <a:cs typeface="宋体" panose="02010600030101010101" pitchFamily="2" charset="-122"/>
              </a:rPr>
              <a:t>, </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对模型进行修改</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在星河社区跑通训练推理流程，完成评分榜单提交</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l">
              <a:buFont typeface="Wingdings" pitchFamily="2" charset="2"/>
              <a:buChar char=""/>
            </a:pP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在</a:t>
            </a:r>
            <a:r>
              <a:rPr lang="en-US" altLang="zh-CN" sz="1800" kern="0" dirty="0" err="1">
                <a:effectLst/>
                <a:latin typeface="DengXian" panose="02010600030101010101" pitchFamily="2" charset="-122"/>
                <a:ea typeface="宋体" panose="02010600030101010101" pitchFamily="2" charset="-122"/>
                <a:cs typeface="宋体" panose="02010600030101010101" pitchFamily="2" charset="-122"/>
              </a:rPr>
              <a:t>MathorCup</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官网完成论文</a:t>
            </a:r>
            <a:r>
              <a:rPr lang="zh-CN" altLang="en-US" kern="0" dirty="0">
                <a:latin typeface="DengXian" panose="02010600030101010101" pitchFamily="2" charset="-122"/>
                <a:ea typeface="宋体" panose="02010600030101010101" pitchFamily="2" charset="-122"/>
                <a:cs typeface="宋体" panose="02010600030101010101" pitchFamily="2" charset="-122"/>
              </a:rPr>
              <a:t>完成</a:t>
            </a:r>
            <a:r>
              <a:rPr lang="zh-CN" altLang="zh-CN" sz="1800" kern="0" dirty="0">
                <a:effectLst/>
                <a:latin typeface="DengXian" panose="02010600030101010101" pitchFamily="2" charset="-122"/>
                <a:ea typeface="宋体" panose="02010600030101010101" pitchFamily="2" charset="-122"/>
                <a:cs typeface="宋体" panose="02010600030101010101" pitchFamily="2" charset="-122"/>
              </a:rPr>
              <a:t>项目链接的提交</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275E429F-1670-B194-3897-2BF2CDE91227}"/>
              </a:ext>
            </a:extLst>
          </p:cNvPr>
          <p:cNvSpPr txBox="1"/>
          <p:nvPr/>
        </p:nvSpPr>
        <p:spPr>
          <a:xfrm>
            <a:off x="745508" y="5968156"/>
            <a:ext cx="6093822" cy="646331"/>
          </a:xfrm>
          <a:prstGeom prst="rect">
            <a:avLst/>
          </a:prstGeom>
          <a:noFill/>
        </p:spPr>
        <p:txBody>
          <a:bodyPr wrap="square">
            <a:spAutoFit/>
          </a:bodyPr>
          <a:lstStyle/>
          <a:p>
            <a:r>
              <a:rPr lang="zh-CN" altLang="en-US" dirty="0"/>
              <a:t>点击链接完成报名：</a:t>
            </a:r>
            <a:endParaRPr lang="en-US" altLang="zh-CN" dirty="0"/>
          </a:p>
          <a:p>
            <a:r>
              <a:rPr lang="zh-CN" altLang="en-US" dirty="0"/>
              <a:t>https://aistudio.baidu.com/activitydetail/1502019365</a:t>
            </a:r>
          </a:p>
        </p:txBody>
      </p:sp>
      <p:sp>
        <p:nvSpPr>
          <p:cNvPr id="11" name="文本框 10">
            <a:extLst>
              <a:ext uri="{FF2B5EF4-FFF2-40B4-BE49-F238E27FC236}">
                <a16:creationId xmlns:a16="http://schemas.microsoft.com/office/drawing/2014/main" id="{856FAE25-BACB-A1B3-9B51-D1ED857557F5}"/>
              </a:ext>
            </a:extLst>
          </p:cNvPr>
          <p:cNvSpPr txBox="1"/>
          <p:nvPr/>
        </p:nvSpPr>
        <p:spPr>
          <a:xfrm>
            <a:off x="7844803" y="2228671"/>
            <a:ext cx="3284113" cy="369332"/>
          </a:xfrm>
          <a:prstGeom prst="rect">
            <a:avLst/>
          </a:prstGeom>
          <a:noFill/>
        </p:spPr>
        <p:txBody>
          <a:bodyPr wrap="square">
            <a:spAutoFit/>
          </a:bodyPr>
          <a:lstStyle/>
          <a:p>
            <a:pPr algn="ctr"/>
            <a:r>
              <a:rPr lang="zh-CN" altLang="en-US" dirty="0"/>
              <a:t>扫码加入</a:t>
            </a:r>
            <a:r>
              <a:rPr lang="en-US" altLang="zh-CN" dirty="0"/>
              <a:t>QQ</a:t>
            </a:r>
            <a:r>
              <a:rPr lang="zh-CN" altLang="en-US" dirty="0"/>
              <a:t>群，技术问题答疑</a:t>
            </a:r>
          </a:p>
        </p:txBody>
      </p:sp>
      <p:pic>
        <p:nvPicPr>
          <p:cNvPr id="2" name="图片 1">
            <a:extLst>
              <a:ext uri="{FF2B5EF4-FFF2-40B4-BE49-F238E27FC236}">
                <a16:creationId xmlns:a16="http://schemas.microsoft.com/office/drawing/2014/main" id="{3CEA56C8-2199-85D6-2569-2D5C1026FCAE}"/>
              </a:ext>
            </a:extLst>
          </p:cNvPr>
          <p:cNvPicPr>
            <a:picLocks noChangeAspect="1"/>
          </p:cNvPicPr>
          <p:nvPr/>
        </p:nvPicPr>
        <p:blipFill>
          <a:blip r:embed="rId2"/>
          <a:stretch>
            <a:fillRect/>
          </a:stretch>
        </p:blipFill>
        <p:spPr>
          <a:xfrm>
            <a:off x="7937460" y="2598003"/>
            <a:ext cx="3098800" cy="3987800"/>
          </a:xfrm>
          <a:prstGeom prst="rect">
            <a:avLst/>
          </a:prstGeom>
        </p:spPr>
      </p:pic>
      <p:pic>
        <p:nvPicPr>
          <p:cNvPr id="6" name="图片 5">
            <a:extLst>
              <a:ext uri="{FF2B5EF4-FFF2-40B4-BE49-F238E27FC236}">
                <a16:creationId xmlns:a16="http://schemas.microsoft.com/office/drawing/2014/main" id="{3B43F4AC-BDC4-C07A-F893-A2C98D236397}"/>
              </a:ext>
            </a:extLst>
          </p:cNvPr>
          <p:cNvPicPr>
            <a:picLocks noChangeAspect="1"/>
          </p:cNvPicPr>
          <p:nvPr/>
        </p:nvPicPr>
        <p:blipFill>
          <a:blip r:embed="rId3"/>
          <a:stretch>
            <a:fillRect/>
          </a:stretch>
        </p:blipFill>
        <p:spPr>
          <a:xfrm>
            <a:off x="995020" y="2598003"/>
            <a:ext cx="5594797" cy="3097435"/>
          </a:xfrm>
          <a:prstGeom prst="rect">
            <a:avLst/>
          </a:prstGeom>
        </p:spPr>
      </p:pic>
    </p:spTree>
    <p:extLst>
      <p:ext uri="{BB962C8B-B14F-4D97-AF65-F5344CB8AC3E}">
        <p14:creationId xmlns:p14="http://schemas.microsoft.com/office/powerpoint/2010/main" val="751827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D1D5EB4-31AF-08DE-A59E-F1B17A75D9E5}"/>
              </a:ext>
            </a:extLst>
          </p:cNvPr>
          <p:cNvSpPr/>
          <p:nvPr/>
        </p:nvSpPr>
        <p:spPr>
          <a:xfrm>
            <a:off x="917529" y="1639248"/>
            <a:ext cx="2022021" cy="576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共创计划</a:t>
            </a:r>
          </a:p>
        </p:txBody>
      </p:sp>
      <p:sp>
        <p:nvSpPr>
          <p:cNvPr id="5" name="矩形 4">
            <a:extLst>
              <a:ext uri="{FF2B5EF4-FFF2-40B4-BE49-F238E27FC236}">
                <a16:creationId xmlns:a16="http://schemas.microsoft.com/office/drawing/2014/main" id="{7C476EE5-C5DD-F0B2-0189-AC781CD942AB}"/>
              </a:ext>
            </a:extLst>
          </p:cNvPr>
          <p:cNvSpPr/>
          <p:nvPr/>
        </p:nvSpPr>
        <p:spPr>
          <a:xfrm>
            <a:off x="1336495" y="4012474"/>
            <a:ext cx="1213757" cy="576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报名</a:t>
            </a:r>
          </a:p>
        </p:txBody>
      </p:sp>
      <p:sp>
        <p:nvSpPr>
          <p:cNvPr id="6" name="矩形 5">
            <a:extLst>
              <a:ext uri="{FF2B5EF4-FFF2-40B4-BE49-F238E27FC236}">
                <a16:creationId xmlns:a16="http://schemas.microsoft.com/office/drawing/2014/main" id="{620103ED-B698-F541-5C6F-86FDB92353B9}"/>
              </a:ext>
            </a:extLst>
          </p:cNvPr>
          <p:cNvSpPr/>
          <p:nvPr/>
        </p:nvSpPr>
        <p:spPr>
          <a:xfrm>
            <a:off x="4453890" y="4012474"/>
            <a:ext cx="1213757" cy="576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获取算力</a:t>
            </a:r>
          </a:p>
        </p:txBody>
      </p:sp>
      <p:sp>
        <p:nvSpPr>
          <p:cNvPr id="8" name="文本框 7">
            <a:extLst>
              <a:ext uri="{FF2B5EF4-FFF2-40B4-BE49-F238E27FC236}">
                <a16:creationId xmlns:a16="http://schemas.microsoft.com/office/drawing/2014/main" id="{958A93A1-6F9E-1778-D82B-6CDB5448D345}"/>
              </a:ext>
            </a:extLst>
          </p:cNvPr>
          <p:cNvSpPr txBox="1"/>
          <p:nvPr/>
        </p:nvSpPr>
        <p:spPr>
          <a:xfrm>
            <a:off x="722812" y="4930281"/>
            <a:ext cx="2449286" cy="923330"/>
          </a:xfrm>
          <a:prstGeom prst="rect">
            <a:avLst/>
          </a:prstGeom>
          <a:noFill/>
        </p:spPr>
        <p:txBody>
          <a:bodyPr wrap="square">
            <a:spAutoFit/>
          </a:bodyPr>
          <a:lstStyle/>
          <a:p>
            <a:r>
              <a:rPr lang="zh-CN" altLang="en-US" dirty="0"/>
              <a:t>加入共创计划，领取算力，同时扫码加入</a:t>
            </a:r>
            <a:r>
              <a:rPr lang="en-US" altLang="zh-CN" dirty="0"/>
              <a:t>QQ</a:t>
            </a:r>
            <a:r>
              <a:rPr lang="zh-CN" altLang="en-US" dirty="0"/>
              <a:t>群，技术问题答疑</a:t>
            </a:r>
          </a:p>
        </p:txBody>
      </p:sp>
      <p:sp>
        <p:nvSpPr>
          <p:cNvPr id="10" name="文本框 9">
            <a:extLst>
              <a:ext uri="{FF2B5EF4-FFF2-40B4-BE49-F238E27FC236}">
                <a16:creationId xmlns:a16="http://schemas.microsoft.com/office/drawing/2014/main" id="{C4EC4EA2-FCF3-5075-C377-791684E0B21C}"/>
              </a:ext>
            </a:extLst>
          </p:cNvPr>
          <p:cNvSpPr txBox="1"/>
          <p:nvPr/>
        </p:nvSpPr>
        <p:spPr>
          <a:xfrm>
            <a:off x="3493226" y="4983123"/>
            <a:ext cx="3766457" cy="1754326"/>
          </a:xfrm>
          <a:prstGeom prst="rect">
            <a:avLst/>
          </a:prstGeom>
          <a:noFill/>
        </p:spPr>
        <p:txBody>
          <a:bodyPr wrap="square">
            <a:spAutoFit/>
          </a:bodyPr>
          <a:lstStyle/>
          <a:p>
            <a:r>
              <a:rPr lang="zh-CN" altLang="en-US" dirty="0">
                <a:hlinkClick r:id="rId2"/>
              </a:rPr>
              <a:t>算力领取请发送邮件到dingjin05@baidu.com</a:t>
            </a:r>
            <a:r>
              <a:rPr lang="zh-CN" altLang="en-US" dirty="0"/>
              <a:t>，模版如下：</a:t>
            </a:r>
            <a:endParaRPr lang="en-US" altLang="zh-CN" dirty="0"/>
          </a:p>
          <a:p>
            <a:r>
              <a:rPr lang="zh-CN" altLang="en-US" dirty="0"/>
              <a:t>主题：参赛编号</a:t>
            </a:r>
            <a:r>
              <a:rPr lang="en-US" altLang="zh-CN" dirty="0"/>
              <a:t>+</a:t>
            </a:r>
            <a:r>
              <a:rPr lang="zh-CN" altLang="en-US" dirty="0"/>
              <a:t>比赛算力申请</a:t>
            </a:r>
            <a:endParaRPr lang="en-US" altLang="zh-CN" dirty="0"/>
          </a:p>
          <a:p>
            <a:r>
              <a:rPr lang="zh-CN" altLang="en-US" dirty="0"/>
              <a:t>内容：比赛编号</a:t>
            </a:r>
            <a:r>
              <a:rPr lang="en" altLang="zh-CN" dirty="0"/>
              <a:t>MC25XXXXXX</a:t>
            </a:r>
            <a:r>
              <a:rPr lang="zh-CN" altLang="en-US" dirty="0"/>
              <a:t>，</a:t>
            </a:r>
            <a:r>
              <a:rPr lang="en-US" altLang="zh-CN" dirty="0"/>
              <a:t>AI</a:t>
            </a:r>
            <a:r>
              <a:rPr lang="zh-CN" altLang="en-US" dirty="0"/>
              <a:t> </a:t>
            </a:r>
            <a:r>
              <a:rPr lang="en-US" altLang="zh-CN" dirty="0"/>
              <a:t>Studio</a:t>
            </a:r>
            <a:r>
              <a:rPr lang="zh-CN" altLang="en-US" dirty="0"/>
              <a:t> </a:t>
            </a:r>
            <a:r>
              <a:rPr lang="en-US" altLang="zh-CN" dirty="0"/>
              <a:t>UID</a:t>
            </a:r>
            <a:r>
              <a:rPr lang="zh-CN" altLang="en-US" dirty="0"/>
              <a:t>：</a:t>
            </a:r>
            <a:r>
              <a:rPr lang="en-US" altLang="zh-CN" dirty="0"/>
              <a:t>XXX</a:t>
            </a:r>
            <a:r>
              <a:rPr lang="zh-CN" altLang="en-US" dirty="0"/>
              <a:t>，姓名，团队名称，申请算力</a:t>
            </a:r>
          </a:p>
        </p:txBody>
      </p:sp>
      <p:sp>
        <p:nvSpPr>
          <p:cNvPr id="12" name="文本框 11">
            <a:extLst>
              <a:ext uri="{FF2B5EF4-FFF2-40B4-BE49-F238E27FC236}">
                <a16:creationId xmlns:a16="http://schemas.microsoft.com/office/drawing/2014/main" id="{2DE59475-6543-BC97-5C1E-726758241CF2}"/>
              </a:ext>
            </a:extLst>
          </p:cNvPr>
          <p:cNvSpPr txBox="1"/>
          <p:nvPr/>
        </p:nvSpPr>
        <p:spPr>
          <a:xfrm>
            <a:off x="7651569" y="4930281"/>
            <a:ext cx="3766457" cy="1200329"/>
          </a:xfrm>
          <a:prstGeom prst="rect">
            <a:avLst/>
          </a:prstGeom>
          <a:noFill/>
        </p:spPr>
        <p:txBody>
          <a:bodyPr wrap="square">
            <a:spAutoFit/>
          </a:bodyPr>
          <a:lstStyle/>
          <a:p>
            <a:r>
              <a:rPr lang="zh-CN" altLang="en-US" dirty="0"/>
              <a:t>给您提供算力、案例、技术支持，您在论文加上以下注释即可 [1]This paper utilizes PaddlePaddle as the deep learning framework</a:t>
            </a:r>
          </a:p>
        </p:txBody>
      </p:sp>
      <p:sp>
        <p:nvSpPr>
          <p:cNvPr id="16" name="矩形 15">
            <a:extLst>
              <a:ext uri="{FF2B5EF4-FFF2-40B4-BE49-F238E27FC236}">
                <a16:creationId xmlns:a16="http://schemas.microsoft.com/office/drawing/2014/main" id="{122DAA8A-5BB2-19EB-6E1D-C0D73628309D}"/>
              </a:ext>
            </a:extLst>
          </p:cNvPr>
          <p:cNvSpPr/>
          <p:nvPr/>
        </p:nvSpPr>
        <p:spPr>
          <a:xfrm>
            <a:off x="8591821" y="4012473"/>
            <a:ext cx="2067471" cy="576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发表飞桨生态论文</a:t>
            </a:r>
          </a:p>
        </p:txBody>
      </p:sp>
      <p:cxnSp>
        <p:nvCxnSpPr>
          <p:cNvPr id="18" name="直线箭头连接符 17">
            <a:extLst>
              <a:ext uri="{FF2B5EF4-FFF2-40B4-BE49-F238E27FC236}">
                <a16:creationId xmlns:a16="http://schemas.microsoft.com/office/drawing/2014/main" id="{E01D4AA1-FFC3-C684-8075-AEF23BD1A3BC}"/>
              </a:ext>
            </a:extLst>
          </p:cNvPr>
          <p:cNvCxnSpPr>
            <a:stCxn id="5" idx="3"/>
            <a:endCxn id="6" idx="1"/>
          </p:cNvCxnSpPr>
          <p:nvPr/>
        </p:nvCxnSpPr>
        <p:spPr>
          <a:xfrm>
            <a:off x="2550252" y="4300946"/>
            <a:ext cx="1903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96B47382-01CB-17A4-D68D-6AE1ED95299B}"/>
              </a:ext>
            </a:extLst>
          </p:cNvPr>
          <p:cNvCxnSpPr>
            <a:cxnSpLocks/>
            <a:stCxn id="6" idx="3"/>
            <a:endCxn id="16" idx="1"/>
          </p:cNvCxnSpPr>
          <p:nvPr/>
        </p:nvCxnSpPr>
        <p:spPr>
          <a:xfrm flipV="1">
            <a:off x="5667647" y="4300945"/>
            <a:ext cx="29241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0ED5E8A-4BC2-B64F-A9F6-F2B072CD6ED4}"/>
              </a:ext>
            </a:extLst>
          </p:cNvPr>
          <p:cNvPicPr>
            <a:picLocks noChangeAspect="1"/>
          </p:cNvPicPr>
          <p:nvPr/>
        </p:nvPicPr>
        <p:blipFill>
          <a:blip r:embed="rId3"/>
          <a:stretch>
            <a:fillRect/>
          </a:stretch>
        </p:blipFill>
        <p:spPr>
          <a:xfrm>
            <a:off x="3502071" y="626186"/>
            <a:ext cx="7772400" cy="2992581"/>
          </a:xfrm>
          <a:prstGeom prst="rect">
            <a:avLst/>
          </a:prstGeom>
        </p:spPr>
      </p:pic>
    </p:spTree>
    <p:extLst>
      <p:ext uri="{BB962C8B-B14F-4D97-AF65-F5344CB8AC3E}">
        <p14:creationId xmlns:p14="http://schemas.microsoft.com/office/powerpoint/2010/main" val="39526688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2061</TotalTime>
  <Words>1977</Words>
  <Application>Microsoft Macintosh PowerPoint</Application>
  <PresentationFormat>宽屏</PresentationFormat>
  <Paragraphs>92</Paragraphs>
  <Slides>17</Slides>
  <Notes>1</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30" baseType="lpstr">
      <vt:lpstr>等线</vt:lpstr>
      <vt:lpstr>等线</vt:lpstr>
      <vt:lpstr>等线 Light</vt:lpstr>
      <vt:lpstr>宋体</vt:lpstr>
      <vt:lpstr>CMSY8</vt:lpstr>
      <vt:lpstr>Songti SC</vt:lpstr>
      <vt:lpstr>Arial</vt:lpstr>
      <vt:lpstr>Calibri</vt:lpstr>
      <vt:lpstr>Cambria Math</vt:lpstr>
      <vt:lpstr>Times New Roman</vt:lpstr>
      <vt:lpstr>Wingdings</vt:lpstr>
      <vt:lpstr>Office 主题​​</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wangguan</dc:creator>
  <cp:lastModifiedBy>Microsoft Office User</cp:lastModifiedBy>
  <cp:revision>12</cp:revision>
  <dcterms:created xsi:type="dcterms:W3CDTF">2025-04-16T04:38:25Z</dcterms:created>
  <dcterms:modified xsi:type="dcterms:W3CDTF">2025-04-17T15:49:40Z</dcterms:modified>
</cp:coreProperties>
</file>